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1"/>
  </p:notesMasterIdLst>
  <p:handoutMasterIdLst>
    <p:handoutMasterId r:id="rId32"/>
  </p:handoutMasterIdLst>
  <p:sldIdLst>
    <p:sldId id="422" r:id="rId2"/>
    <p:sldId id="623" r:id="rId3"/>
    <p:sldId id="629" r:id="rId4"/>
    <p:sldId id="630" r:id="rId5"/>
    <p:sldId id="631" r:id="rId6"/>
    <p:sldId id="624" r:id="rId7"/>
    <p:sldId id="625" r:id="rId8"/>
    <p:sldId id="626" r:id="rId9"/>
    <p:sldId id="632" r:id="rId10"/>
    <p:sldId id="618" r:id="rId11"/>
    <p:sldId id="617" r:id="rId12"/>
    <p:sldId id="621" r:id="rId13"/>
    <p:sldId id="605" r:id="rId14"/>
    <p:sldId id="588" r:id="rId15"/>
    <p:sldId id="576" r:id="rId16"/>
    <p:sldId id="582" r:id="rId17"/>
    <p:sldId id="571" r:id="rId18"/>
    <p:sldId id="536" r:id="rId19"/>
    <p:sldId id="517" r:id="rId20"/>
    <p:sldId id="614" r:id="rId21"/>
    <p:sldId id="613" r:id="rId22"/>
    <p:sldId id="600" r:id="rId23"/>
    <p:sldId id="601" r:id="rId24"/>
    <p:sldId id="602" r:id="rId25"/>
    <p:sldId id="622" r:id="rId26"/>
    <p:sldId id="591" r:id="rId27"/>
    <p:sldId id="597" r:id="rId28"/>
    <p:sldId id="615" r:id="rId29"/>
    <p:sldId id="627" r:id="rId30"/>
  </p:sldIdLst>
  <p:sldSz cx="9144000" cy="6858000" type="screen4x3"/>
  <p:notesSz cx="6985000" cy="92837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8AB5E4"/>
    <a:srgbClr val="DDDDDD"/>
    <a:srgbClr val="FFFF99"/>
    <a:srgbClr val="CDDFF3"/>
    <a:srgbClr val="E49278"/>
    <a:srgbClr val="283780"/>
    <a:srgbClr val="33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1664" autoAdjust="0"/>
    <p:restoredTop sz="95591" autoAdjust="0"/>
  </p:normalViewPr>
  <p:slideViewPr>
    <p:cSldViewPr>
      <p:cViewPr>
        <p:scale>
          <a:sx n="90" d="100"/>
          <a:sy n="90" d="100"/>
        </p:scale>
        <p:origin x="-324" y="-40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63" d="100"/>
          <a:sy n="63" d="100"/>
        </p:scale>
        <p:origin x="-2442" y="-96"/>
      </p:cViewPr>
      <p:guideLst>
        <p:guide orient="horz" pos="2924"/>
        <p:guide pos="220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ana.maria.currea\My%20Documents\Focal%20Areas%20Percentage%20October%202009.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34"/>
  <c:clrMapOvr bg1="lt1" tx1="dk1" bg2="lt2" tx2="dk2" accent1="accent1" accent2="accent2" accent3="accent3" accent4="accent4" accent5="accent5" accent6="accent6" hlink="hlink" folHlink="folHlink"/>
  <c:chart>
    <c:title>
      <c:tx>
        <c:rich>
          <a:bodyPr/>
          <a:lstStyle/>
          <a:p>
            <a:pPr algn="ctr">
              <a:defRPr/>
            </a:pPr>
            <a:r>
              <a:rPr lang="en-US" dirty="0"/>
              <a:t>Project</a:t>
            </a:r>
            <a:r>
              <a:rPr lang="en-US" baseline="0" dirty="0"/>
              <a:t> Portfolio by Focal </a:t>
            </a:r>
            <a:r>
              <a:rPr lang="en-US" baseline="0" dirty="0" smtClean="0"/>
              <a:t>Areas, July 2011</a:t>
            </a:r>
            <a:endParaRPr lang="en-US" dirty="0"/>
          </a:p>
        </c:rich>
      </c:tx>
      <c:layout>
        <c:manualLayout>
          <c:xMode val="edge"/>
          <c:yMode val="edge"/>
          <c:x val="0.26488204484040817"/>
          <c:y val="2.4691323384131606E-2"/>
        </c:manualLayout>
      </c:layout>
    </c:title>
    <c:plotArea>
      <c:layout>
        <c:manualLayout>
          <c:layoutTarget val="inner"/>
          <c:xMode val="edge"/>
          <c:yMode val="edge"/>
          <c:x val="0.38245695654365403"/>
          <c:y val="0.12464748142562362"/>
          <c:w val="0.59587883863114188"/>
          <c:h val="0.84268733668870965"/>
        </c:manualLayout>
      </c:layout>
      <c:barChart>
        <c:barDir val="bar"/>
        <c:grouping val="clustered"/>
        <c:ser>
          <c:idx val="0"/>
          <c:order val="0"/>
          <c:spPr>
            <a:ln>
              <a:noFill/>
            </a:ln>
          </c:spPr>
          <c:dPt>
            <c:idx val="1"/>
            <c:spPr>
              <a:solidFill>
                <a:schemeClr val="accent2"/>
              </a:solidFill>
              <a:ln>
                <a:noFill/>
              </a:ln>
            </c:spPr>
          </c:dPt>
          <c:dPt>
            <c:idx val="2"/>
            <c:spPr>
              <a:solidFill>
                <a:schemeClr val="accent3"/>
              </a:solidFill>
              <a:ln>
                <a:noFill/>
              </a:ln>
            </c:spPr>
          </c:dPt>
          <c:dPt>
            <c:idx val="3"/>
            <c:spPr>
              <a:solidFill>
                <a:schemeClr val="accent4"/>
              </a:solidFill>
              <a:ln>
                <a:noFill/>
              </a:ln>
            </c:spPr>
          </c:dPt>
          <c:dPt>
            <c:idx val="4"/>
            <c:spPr>
              <a:solidFill>
                <a:schemeClr val="accent5"/>
              </a:solidFill>
              <a:ln>
                <a:noFill/>
              </a:ln>
            </c:spPr>
          </c:dPt>
          <c:dPt>
            <c:idx val="5"/>
            <c:spPr>
              <a:solidFill>
                <a:schemeClr val="accent6"/>
              </a:solidFill>
              <a:ln>
                <a:noFill/>
              </a:ln>
            </c:spPr>
          </c:dPt>
          <c:dPt>
            <c:idx val="6"/>
            <c:spPr>
              <a:solidFill>
                <a:srgbClr val="FFFF00"/>
              </a:solidFill>
              <a:ln>
                <a:noFill/>
              </a:ln>
            </c:spPr>
          </c:dPt>
          <c:dLbls>
            <c:dLbl>
              <c:idx val="0"/>
              <c:layout/>
              <c:tx>
                <c:rich>
                  <a:bodyPr/>
                  <a:lstStyle/>
                  <a:p>
                    <a:r>
                      <a:rPr lang="en-US" smtClean="0"/>
                      <a:t>50%</a:t>
                    </a:r>
                    <a:endParaRPr lang="en-US"/>
                  </a:p>
                </c:rich>
              </c:tx>
              <c:showVal val="1"/>
            </c:dLbl>
            <c:dLbl>
              <c:idx val="1"/>
              <c:layout/>
              <c:tx>
                <c:rich>
                  <a:bodyPr/>
                  <a:lstStyle/>
                  <a:p>
                    <a:r>
                      <a:rPr lang="en-US" dirty="0" smtClean="0"/>
                      <a:t>18%</a:t>
                    </a:r>
                    <a:endParaRPr lang="en-US" dirty="0"/>
                  </a:p>
                </c:rich>
              </c:tx>
              <c:showVal val="1"/>
            </c:dLbl>
            <c:dLbl>
              <c:idx val="6"/>
              <c:layout/>
              <c:tx>
                <c:rich>
                  <a:bodyPr/>
                  <a:lstStyle/>
                  <a:p>
                    <a:r>
                      <a:rPr lang="en-US" smtClean="0"/>
                      <a:t>1%</a:t>
                    </a:r>
                    <a:endParaRPr lang="en-US"/>
                  </a:p>
                </c:rich>
              </c:tx>
              <c:showVal val="1"/>
            </c:dLbl>
            <c:txPr>
              <a:bodyPr/>
              <a:lstStyle/>
              <a:p>
                <a:pPr>
                  <a:defRPr sz="1400"/>
                </a:pPr>
                <a:endParaRPr lang="en-US"/>
              </a:p>
            </c:txPr>
            <c:showVal val="1"/>
          </c:dLbls>
          <c:cat>
            <c:strRef>
              <c:f>Sheet1!$A$14:$A$20</c:f>
              <c:strCache>
                <c:ptCount val="7"/>
                <c:pt idx="0">
                  <c:v>Biodiversity</c:v>
                </c:pt>
                <c:pt idx="1">
                  <c:v>Climate Change</c:v>
                </c:pt>
                <c:pt idx="2">
                  <c:v>Multifocal Area</c:v>
                </c:pt>
                <c:pt idx="3">
                  <c:v>Land Degradation</c:v>
                </c:pt>
                <c:pt idx="4">
                  <c:v>International Waters</c:v>
                </c:pt>
                <c:pt idx="5">
                  <c:v>Persistent Organic Pollutants</c:v>
                </c:pt>
                <c:pt idx="6">
                  <c:v>Climate Change Adaptation</c:v>
                </c:pt>
              </c:strCache>
            </c:strRef>
          </c:cat>
          <c:val>
            <c:numRef>
              <c:f>Sheet1!$B$14:$B$20</c:f>
              <c:numCache>
                <c:formatCode>0%</c:formatCode>
                <c:ptCount val="7"/>
                <c:pt idx="0">
                  <c:v>0.52</c:v>
                </c:pt>
                <c:pt idx="1">
                  <c:v>0.16000000000000014</c:v>
                </c:pt>
                <c:pt idx="2">
                  <c:v>0.12000000000000002</c:v>
                </c:pt>
                <c:pt idx="3">
                  <c:v>0.11000000000000007</c:v>
                </c:pt>
                <c:pt idx="4">
                  <c:v>5.0000000000000058E-2</c:v>
                </c:pt>
                <c:pt idx="5">
                  <c:v>2.0000000000000042E-2</c:v>
                </c:pt>
                <c:pt idx="6">
                  <c:v>1.0000000000000023E-2</c:v>
                </c:pt>
              </c:numCache>
            </c:numRef>
          </c:val>
        </c:ser>
        <c:dLbls>
          <c:showVal val="1"/>
        </c:dLbls>
        <c:overlap val="-25"/>
        <c:axId val="37177600"/>
        <c:axId val="37176064"/>
      </c:barChart>
      <c:valAx>
        <c:axId val="37176064"/>
        <c:scaling>
          <c:orientation val="minMax"/>
        </c:scaling>
        <c:delete val="1"/>
        <c:axPos val="t"/>
        <c:numFmt formatCode="0%" sourceLinked="1"/>
        <c:majorTickMark val="none"/>
        <c:tickLblPos val="none"/>
        <c:crossAx val="37177600"/>
        <c:crosses val="autoZero"/>
        <c:crossBetween val="between"/>
      </c:valAx>
      <c:catAx>
        <c:axId val="37177600"/>
        <c:scaling>
          <c:orientation val="maxMin"/>
        </c:scaling>
        <c:axPos val="l"/>
        <c:majorTickMark val="none"/>
        <c:tickLblPos val="nextTo"/>
        <c:txPr>
          <a:bodyPr/>
          <a:lstStyle/>
          <a:p>
            <a:pPr>
              <a:defRPr sz="1400" baseline="0"/>
            </a:pPr>
            <a:endParaRPr lang="en-US"/>
          </a:p>
        </c:txPr>
        <c:crossAx val="37176064"/>
        <c:crosses val="autoZero"/>
        <c:auto val="1"/>
        <c:lblAlgn val="ctr"/>
        <c:lblOffset val="100"/>
      </c:catAx>
    </c:plotArea>
    <c:plotVisOnly val="1"/>
  </c:chart>
  <c:spPr>
    <a:ln>
      <a:noFill/>
    </a:ln>
  </c:spPr>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fld id="{383B4DA6-578D-4CEE-872F-C55B081B1C32}" type="datetimeFigureOut">
              <a:rPr lang="en-US" smtClean="0"/>
              <a:pPr/>
              <a:t>11/23/2011</a:t>
            </a:fld>
            <a:endParaRPr lang="en-US"/>
          </a:p>
        </p:txBody>
      </p:sp>
      <p:sp>
        <p:nvSpPr>
          <p:cNvPr id="4" name="Footer Placeholder 3"/>
          <p:cNvSpPr>
            <a:spLocks noGrp="1"/>
          </p:cNvSpPr>
          <p:nvPr>
            <p:ph type="ftr" sz="quarter" idx="2"/>
          </p:nvPr>
        </p:nvSpPr>
        <p:spPr>
          <a:xfrm>
            <a:off x="0" y="8818563"/>
            <a:ext cx="3027363"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lIns="91440" tIns="45720" rIns="91440" bIns="45720" rtlCol="0" anchor="b"/>
          <a:lstStyle>
            <a:lvl1pPr algn="r">
              <a:defRPr sz="1200"/>
            </a:lvl1pPr>
          </a:lstStyle>
          <a:p>
            <a:fld id="{8B20BA2D-1892-402E-AD1B-BD618313DD4E}"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26833" cy="46418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l" eaLnBrk="0" hangingPunct="0">
              <a:defRPr sz="1200">
                <a:cs typeface="+mn-cs"/>
              </a:defRPr>
            </a:lvl1pPr>
          </a:lstStyle>
          <a:p>
            <a:pPr>
              <a:defRPr/>
            </a:pPr>
            <a:endParaRPr lang="en-GB"/>
          </a:p>
        </p:txBody>
      </p:sp>
      <p:sp>
        <p:nvSpPr>
          <p:cNvPr id="6147" name="Rectangle 3"/>
          <p:cNvSpPr>
            <a:spLocks noGrp="1" noChangeArrowheads="1"/>
          </p:cNvSpPr>
          <p:nvPr>
            <p:ph type="dt" idx="1"/>
          </p:nvPr>
        </p:nvSpPr>
        <p:spPr bwMode="auto">
          <a:xfrm>
            <a:off x="3958167" y="0"/>
            <a:ext cx="3026833" cy="46418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eaLnBrk="0" hangingPunct="0">
              <a:defRPr sz="1200">
                <a:cs typeface="+mn-cs"/>
              </a:defRPr>
            </a:lvl1pPr>
          </a:lstStyle>
          <a:p>
            <a:pPr>
              <a:defRPr/>
            </a:pPr>
            <a:endParaRPr lang="en-GB"/>
          </a:p>
        </p:txBody>
      </p:sp>
      <p:sp>
        <p:nvSpPr>
          <p:cNvPr id="36868"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31334" y="4409758"/>
            <a:ext cx="5122333" cy="417766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150" name="Rectangle 6"/>
          <p:cNvSpPr>
            <a:spLocks noGrp="1" noChangeArrowheads="1"/>
          </p:cNvSpPr>
          <p:nvPr>
            <p:ph type="ftr" sz="quarter" idx="4"/>
          </p:nvPr>
        </p:nvSpPr>
        <p:spPr bwMode="auto">
          <a:xfrm>
            <a:off x="0" y="8819515"/>
            <a:ext cx="3026833" cy="464185"/>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l" eaLnBrk="0" hangingPunct="0">
              <a:defRPr sz="1200">
                <a:cs typeface="+mn-cs"/>
              </a:defRPr>
            </a:lvl1pPr>
          </a:lstStyle>
          <a:p>
            <a:pPr>
              <a:defRPr/>
            </a:pPr>
            <a:endParaRPr lang="en-GB"/>
          </a:p>
        </p:txBody>
      </p:sp>
      <p:sp>
        <p:nvSpPr>
          <p:cNvPr id="6151" name="Rectangle 7"/>
          <p:cNvSpPr>
            <a:spLocks noGrp="1" noChangeArrowheads="1"/>
          </p:cNvSpPr>
          <p:nvPr>
            <p:ph type="sldNum" sz="quarter" idx="5"/>
          </p:nvPr>
        </p:nvSpPr>
        <p:spPr bwMode="auto">
          <a:xfrm>
            <a:off x="3958167" y="8819515"/>
            <a:ext cx="3026833" cy="464185"/>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eaLnBrk="0" hangingPunct="0">
              <a:defRPr sz="1200">
                <a:cs typeface="+mn-cs"/>
              </a:defRPr>
            </a:lvl1pPr>
          </a:lstStyle>
          <a:p>
            <a:pPr>
              <a:defRPr/>
            </a:pPr>
            <a:fld id="{72D9EA4F-E921-4FD2-9AB7-731F3BD8BF4D}"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15B03189-7D41-4E3D-BD5E-179C050C9F57}" type="slidenum">
              <a:rPr lang="en-GB" smtClean="0"/>
              <a:pPr/>
              <a:t>1</a:t>
            </a:fld>
            <a:endParaRPr lang="en-GB" dirty="0"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931334" y="4411370"/>
            <a:ext cx="5122333" cy="4176053"/>
          </a:xfrm>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p>
        </p:txBody>
      </p:sp>
      <p:sp>
        <p:nvSpPr>
          <p:cNvPr id="48132" name="Slide Number Placeholder 3"/>
          <p:cNvSpPr>
            <a:spLocks noGrp="1"/>
          </p:cNvSpPr>
          <p:nvPr>
            <p:ph type="sldNum" sz="quarter" idx="5"/>
          </p:nvPr>
        </p:nvSpPr>
        <p:spPr>
          <a:noFill/>
        </p:spPr>
        <p:txBody>
          <a:bodyPr/>
          <a:lstStyle/>
          <a:p>
            <a:fld id="{7BCE50E8-B5CA-42AF-8285-ABFD0055BFA9}" type="slidenum">
              <a:rPr lang="en-GB" smtClean="0"/>
              <a:pPr/>
              <a:t>18</a:t>
            </a:fld>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956550" y="8817904"/>
            <a:ext cx="3026833" cy="464185"/>
          </a:xfrm>
          <a:prstGeom prst="rect">
            <a:avLst/>
          </a:prstGeom>
          <a:noFill/>
          <a:ln>
            <a:miter lim="800000"/>
            <a:headEnd/>
            <a:tailEnd/>
          </a:ln>
        </p:spPr>
        <p:txBody>
          <a:bodyPr lIns="92958" tIns="46479" rIns="92958" bIns="46479" anchor="b"/>
          <a:lstStyle/>
          <a:p>
            <a:pPr algn="r">
              <a:defRPr/>
            </a:pPr>
            <a:fld id="{93A22644-F7DB-4FCE-ABBB-EDB0F1778AAA}" type="slidenum">
              <a:rPr lang="en-GB" sz="1200">
                <a:latin typeface="+mn-lt"/>
                <a:cs typeface="+mn-cs"/>
              </a:rPr>
              <a:pPr algn="r">
                <a:defRPr/>
              </a:pPr>
              <a:t>19</a:t>
            </a:fld>
            <a:endParaRPr lang="en-GB" sz="1200" dirty="0">
              <a:latin typeface="+mn-lt"/>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698500" y="4409758"/>
            <a:ext cx="5588000" cy="4177665"/>
          </a:xfrm>
          <a:noFill/>
          <a:ln>
            <a:solidFill>
              <a:srgbClr val="000000"/>
            </a:solidFill>
          </a:ln>
        </p:spPr>
        <p:txBody>
          <a:bodyPr/>
          <a:lstStyle/>
          <a:p>
            <a:pPr eaLnBrk="1" hangingPunct="1">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GB" smtClean="0"/>
              <a:t>Question regards what other ICCAs exist in Australia and how to incorporate them into analysis?</a:t>
            </a:r>
          </a:p>
        </p:txBody>
      </p:sp>
      <p:sp>
        <p:nvSpPr>
          <p:cNvPr id="49156" name="Slide Number Placeholder 3"/>
          <p:cNvSpPr>
            <a:spLocks noGrp="1"/>
          </p:cNvSpPr>
          <p:nvPr>
            <p:ph type="sldNum" sz="quarter" idx="5"/>
          </p:nvPr>
        </p:nvSpPr>
        <p:spPr>
          <a:noFill/>
        </p:spPr>
        <p:txBody>
          <a:bodyPr/>
          <a:lstStyle/>
          <a:p>
            <a:fld id="{AC868E7D-8AB2-4E04-8681-0982F31F3BB7}" type="slidenum">
              <a:rPr lang="en-GB" smtClean="0"/>
              <a:pPr/>
              <a:t>26</a:t>
            </a:fld>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Diverse membership</a:t>
            </a:r>
          </a:p>
          <a:p>
            <a:r>
              <a:rPr lang="en-GB" dirty="0" smtClean="0"/>
              <a:t>Decisions by consensus</a:t>
            </a:r>
          </a:p>
          <a:p>
            <a:endParaRPr lang="en-GB" dirty="0"/>
          </a:p>
        </p:txBody>
      </p:sp>
      <p:sp>
        <p:nvSpPr>
          <p:cNvPr id="4" name="Slide Number Placeholder 3"/>
          <p:cNvSpPr>
            <a:spLocks noGrp="1"/>
          </p:cNvSpPr>
          <p:nvPr>
            <p:ph type="sldNum" sz="quarter" idx="10"/>
          </p:nvPr>
        </p:nvSpPr>
        <p:spPr/>
        <p:txBody>
          <a:bodyPr/>
          <a:lstStyle/>
          <a:p>
            <a:pPr>
              <a:defRPr/>
            </a:pPr>
            <a:fld id="{72D9EA4F-E921-4FD2-9AB7-731F3BD8BF4D}" type="slidenum">
              <a:rPr lang="en-GB" smtClean="0"/>
              <a:pPr>
                <a:defRPr/>
              </a:pPr>
              <a:t>28</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58901D-F2CB-4B0F-A014-76C6CA589F60}" type="slidenum">
              <a:rPr lang="en-US" smtClean="0"/>
              <a:pPr>
                <a:defRPr/>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endParaRPr lang="en-US" smtClean="0">
              <a:latin typeface="Arial" pitchFamily="34" charset="0"/>
            </a:endParaRPr>
          </a:p>
        </p:txBody>
      </p:sp>
      <p:sp>
        <p:nvSpPr>
          <p:cNvPr id="28676" name="Slide Number Placeholder 3"/>
          <p:cNvSpPr>
            <a:spLocks noGrp="1"/>
          </p:cNvSpPr>
          <p:nvPr>
            <p:ph type="sldNum" sz="quarter" idx="5"/>
          </p:nvPr>
        </p:nvSpPr>
        <p:spPr>
          <a:noFill/>
        </p:spPr>
        <p:txBody>
          <a:bodyPr/>
          <a:lstStyle/>
          <a:p>
            <a:fld id="{F1FF56FA-EF5F-4ADD-8210-87DFCD3C0177}" type="slidenum">
              <a:rPr lang="en-US">
                <a:latin typeface="Arial" pitchFamily="34" charset="0"/>
              </a:rPr>
              <a:pPr/>
              <a:t>3</a:t>
            </a:fld>
            <a:endParaRPr 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endParaRPr lang="en-US" smtClean="0">
              <a:latin typeface="Arial" pitchFamily="34" charset="0"/>
            </a:endParaRPr>
          </a:p>
        </p:txBody>
      </p:sp>
      <p:sp>
        <p:nvSpPr>
          <p:cNvPr id="29700" name="Slide Number Placeholder 3"/>
          <p:cNvSpPr>
            <a:spLocks noGrp="1"/>
          </p:cNvSpPr>
          <p:nvPr>
            <p:ph type="sldNum" sz="quarter" idx="5"/>
          </p:nvPr>
        </p:nvSpPr>
        <p:spPr>
          <a:noFill/>
        </p:spPr>
        <p:txBody>
          <a:bodyPr/>
          <a:lstStyle/>
          <a:p>
            <a:fld id="{9B16576B-39E5-4748-9A48-1AAC9A19C008}" type="slidenum">
              <a:rPr lang="en-US">
                <a:latin typeface="Arial" pitchFamily="34" charset="0"/>
              </a:rPr>
              <a:pPr/>
              <a:t>4</a:t>
            </a:fld>
            <a:endParaRPr 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smtClean="0">
              <a:latin typeface="Arial" pitchFamily="34" charset="0"/>
            </a:endParaRPr>
          </a:p>
        </p:txBody>
      </p:sp>
      <p:sp>
        <p:nvSpPr>
          <p:cNvPr id="30724" name="Slide Number Placeholder 3"/>
          <p:cNvSpPr>
            <a:spLocks noGrp="1"/>
          </p:cNvSpPr>
          <p:nvPr>
            <p:ph type="sldNum" sz="quarter" idx="5"/>
          </p:nvPr>
        </p:nvSpPr>
        <p:spPr>
          <a:noFill/>
        </p:spPr>
        <p:txBody>
          <a:bodyPr/>
          <a:lstStyle/>
          <a:p>
            <a:fld id="{A0A59EF6-67B7-4D83-9284-B6088AB1EF19}" type="slidenum">
              <a:rPr lang="en-US">
                <a:latin typeface="Arial" pitchFamily="34" charset="0"/>
              </a:rPr>
              <a:pPr/>
              <a:t>5</a:t>
            </a:fld>
            <a:endParaRPr 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06EF9BC8-5386-4699-8F14-728C4FEA8263}" type="slidenum">
              <a:rPr lang="en-US" smtClean="0"/>
              <a:pPr>
                <a:defRPr/>
              </a:pPr>
              <a:t>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06EF9BC8-5386-4699-8F14-728C4FEA8263}" type="slidenum">
              <a:rPr lang="en-US" smtClean="0"/>
              <a:pPr>
                <a:defRPr/>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GB" dirty="0" smtClean="0"/>
              <a:t>WDPA underestimates ICCA contributions: not reported in MDGs/UN List unless part of national system</a:t>
            </a:r>
          </a:p>
          <a:p>
            <a:r>
              <a:rPr lang="en-GB" dirty="0" smtClean="0"/>
              <a:t>Lack of synthesized knowledge on understanding ICCAs, </a:t>
            </a:r>
            <a:r>
              <a:rPr lang="en-GB" dirty="0" err="1" smtClean="0"/>
              <a:t>esp</a:t>
            </a:r>
            <a:r>
              <a:rPr lang="en-GB" smtClean="0"/>
              <a:t> at global level</a:t>
            </a:r>
          </a:p>
          <a:p>
            <a:r>
              <a:rPr lang="en-GB" smtClean="0"/>
              <a:t>2008: Idea/need for a Registry to assist with documentation, recognition of ICCAs</a:t>
            </a:r>
          </a:p>
          <a:p>
            <a:r>
              <a:rPr lang="en-GB" smtClean="0"/>
              <a:t>“Worldwide ICCA Database”- case studies from 18 countries</a:t>
            </a:r>
          </a:p>
          <a:p>
            <a:r>
              <a:rPr lang="en-GB" smtClean="0"/>
              <a:t>ICCA Registry initiated parallel to ICCA Consortium (WCC, Barcelona 2008)</a:t>
            </a:r>
          </a:p>
          <a:p>
            <a:r>
              <a:rPr lang="en-GB" smtClean="0"/>
              <a:t>Phase 1 Registry implemented </a:t>
            </a:r>
          </a:p>
          <a:p>
            <a:r>
              <a:rPr lang="en-GB" smtClean="0"/>
              <a:t>	(Feb 2009-Sept 2010)</a:t>
            </a:r>
          </a:p>
        </p:txBody>
      </p:sp>
      <p:sp>
        <p:nvSpPr>
          <p:cNvPr id="39940" name="Slide Number Placeholder 3"/>
          <p:cNvSpPr>
            <a:spLocks noGrp="1"/>
          </p:cNvSpPr>
          <p:nvPr>
            <p:ph type="sldNum" sz="quarter" idx="5"/>
          </p:nvPr>
        </p:nvSpPr>
        <p:spPr>
          <a:noFill/>
        </p:spPr>
        <p:txBody>
          <a:bodyPr/>
          <a:lstStyle/>
          <a:p>
            <a:fld id="{B65ACFFA-C5D7-4A29-A894-BAAA37A0B7F8}" type="slidenum">
              <a:rPr lang="en-GB" smtClean="0"/>
              <a:pPr/>
              <a:t>13</a:t>
            </a:fld>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r>
              <a:rPr lang="en-GB" smtClean="0"/>
              <a:t>The definition is tricky, there are lots of various terms that fall under this, such as locally managed marine areas, community forests, etc– it’s a broad term </a:t>
            </a:r>
            <a:endParaRPr lang="en-US" smtClean="0"/>
          </a:p>
        </p:txBody>
      </p:sp>
      <p:sp>
        <p:nvSpPr>
          <p:cNvPr id="40964" name="Slide Number Placeholder 3"/>
          <p:cNvSpPr>
            <a:spLocks noGrp="1"/>
          </p:cNvSpPr>
          <p:nvPr>
            <p:ph type="sldNum" sz="quarter" idx="5"/>
          </p:nvPr>
        </p:nvSpPr>
        <p:spPr>
          <a:noFill/>
        </p:spPr>
        <p:txBody>
          <a:bodyPr/>
          <a:lstStyle/>
          <a:p>
            <a:fld id="{E1FEB66B-BCCC-4943-8EEE-5279C1A71F7A}" type="slidenum">
              <a:rPr lang="en-GB" smtClean="0"/>
              <a:pPr/>
              <a:t>15</a:t>
            </a:fld>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r>
              <a:rPr lang="en-GB" smtClean="0"/>
              <a:t>Differentiating between protected areas and ICCAs (based on recognition/support/power)</a:t>
            </a:r>
          </a:p>
          <a:p>
            <a:r>
              <a:rPr lang="en-GB" smtClean="0"/>
              <a:t>Governance (decisions) and management (actions) issues</a:t>
            </a:r>
          </a:p>
          <a:p>
            <a:r>
              <a:rPr lang="en-GB" smtClean="0"/>
              <a:t>Communities resistant to recognition and government involvement</a:t>
            </a:r>
          </a:p>
          <a:p>
            <a:r>
              <a:rPr lang="en-GB" smtClean="0"/>
              <a:t>In some cases, harsh realities are involved (ie extraction from area)</a:t>
            </a:r>
          </a:p>
          <a:p>
            <a:r>
              <a:rPr lang="en-GB" smtClean="0"/>
              <a:t>Climate change impact on ICCAs</a:t>
            </a:r>
            <a:endParaRPr lang="en-US" smtClean="0"/>
          </a:p>
          <a:p>
            <a:endParaRPr lang="en-US" smtClean="0"/>
          </a:p>
        </p:txBody>
      </p:sp>
      <p:sp>
        <p:nvSpPr>
          <p:cNvPr id="41988" name="Slide Number Placeholder 3"/>
          <p:cNvSpPr>
            <a:spLocks noGrp="1"/>
          </p:cNvSpPr>
          <p:nvPr>
            <p:ph type="sldNum" sz="quarter" idx="5"/>
          </p:nvPr>
        </p:nvSpPr>
        <p:spPr>
          <a:noFill/>
        </p:spPr>
        <p:txBody>
          <a:bodyPr/>
          <a:lstStyle/>
          <a:p>
            <a:fld id="{A2FCF45C-ECB7-41AA-B0E4-86C355F10E5A}" type="slidenum">
              <a:rPr lang="en-GB" smtClean="0"/>
              <a:pPr/>
              <a:t>16</a:t>
            </a:fld>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87" name="Rectangle 15"/>
          <p:cNvSpPr>
            <a:spLocks noGrp="1" noChangeArrowheads="1"/>
          </p:cNvSpPr>
          <p:nvPr>
            <p:ph type="ctrTitle" sz="quarter"/>
          </p:nvPr>
        </p:nvSpPr>
        <p:spPr/>
        <p:txBody>
          <a:bodyPr/>
          <a:lstStyle>
            <a:lvl1pPr>
              <a:defRPr/>
            </a:lvl1pPr>
          </a:lstStyle>
          <a:p>
            <a:r>
              <a:rPr lang="en-GB"/>
              <a:t>Click to edit Master title style</a:t>
            </a:r>
          </a:p>
        </p:txBody>
      </p:sp>
      <p:sp>
        <p:nvSpPr>
          <p:cNvPr id="3088" name="Rectangle 16"/>
          <p:cNvSpPr>
            <a:spLocks noGrp="1" noChangeArrowheads="1"/>
          </p:cNvSpPr>
          <p:nvPr>
            <p:ph type="subTitle" sz="quarter" idx="1"/>
          </p:nvPr>
        </p:nvSpPr>
        <p:spPr/>
        <p:txBody>
          <a:bodyPr anchor="ctr"/>
          <a:lstStyle>
            <a:lvl1pPr marL="0" indent="0" algn="ctr">
              <a:buFont typeface="Wingdings" pitchFamily="2" charset="2"/>
              <a:buNone/>
              <a:defRPr/>
            </a:lvl1pPr>
          </a:lstStyle>
          <a:p>
            <a:r>
              <a:rPr lang="en-GB"/>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noChangeArrowheads="1"/>
          </p:cNvSpPr>
          <p:nvPr>
            <p:ph type="ftr" sz="quarter" idx="10"/>
          </p:nvPr>
        </p:nvSpPr>
        <p:spPr/>
        <p:txBody>
          <a:bodyPr/>
          <a:lstStyle>
            <a:lvl1pPr>
              <a:defRPr/>
            </a:lvl1pPr>
          </a:lstStyle>
          <a:p>
            <a:pPr>
              <a:defRPr/>
            </a:pPr>
            <a:r>
              <a:rPr lang="en-GB"/>
              <a:t>UNEP  World Conservation Monitoring Centre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228600"/>
            <a:ext cx="21145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600"/>
            <a:ext cx="61912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noChangeArrowheads="1"/>
          </p:cNvSpPr>
          <p:nvPr>
            <p:ph type="ftr" sz="quarter" idx="10"/>
          </p:nvPr>
        </p:nvSpPr>
        <p:spPr/>
        <p:txBody>
          <a:bodyPr/>
          <a:lstStyle>
            <a:lvl1pPr>
              <a:defRPr/>
            </a:lvl1pPr>
          </a:lstStyle>
          <a:p>
            <a:pPr>
              <a:defRPr/>
            </a:pPr>
            <a:r>
              <a:rPr lang="en-GB"/>
              <a:t>UNEP  World Conservation Monitoring Centre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58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81000" y="1676400"/>
            <a:ext cx="4152900" cy="4191000"/>
          </a:xfrm>
        </p:spPr>
        <p:txBody>
          <a:bodyPr/>
          <a:lstStyle/>
          <a:p>
            <a:pPr lvl="0"/>
            <a:endParaRPr lang="en-US" noProof="0" smtClean="0"/>
          </a:p>
        </p:txBody>
      </p:sp>
      <p:sp>
        <p:nvSpPr>
          <p:cNvPr id="4" name="Text Placeholder 3"/>
          <p:cNvSpPr>
            <a:spLocks noGrp="1"/>
          </p:cNvSpPr>
          <p:nvPr>
            <p:ph type="body" sz="half" idx="2"/>
          </p:nvPr>
        </p:nvSpPr>
        <p:spPr>
          <a:xfrm>
            <a:off x="4686300" y="1676400"/>
            <a:ext cx="41529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8"/>
          <p:cNvSpPr>
            <a:spLocks noGrp="1" noChangeArrowheads="1"/>
          </p:cNvSpPr>
          <p:nvPr>
            <p:ph type="ftr" sz="quarter" idx="10"/>
          </p:nvPr>
        </p:nvSpPr>
        <p:spPr/>
        <p:txBody>
          <a:bodyPr/>
          <a:lstStyle>
            <a:lvl1pPr>
              <a:defRPr/>
            </a:lvl1pPr>
          </a:lstStyle>
          <a:p>
            <a:pPr>
              <a:defRPr/>
            </a:pPr>
            <a:r>
              <a:rPr lang="en-GB"/>
              <a:t>UNEP  World Conservation Monitoring Centre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676400"/>
            <a:ext cx="41529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86300" y="1676400"/>
            <a:ext cx="4152900" cy="4191000"/>
          </a:xfrm>
        </p:spPr>
        <p:txBody>
          <a:bodyPr/>
          <a:lstStyle/>
          <a:p>
            <a:pPr lvl="0"/>
            <a:endParaRPr lang="en-US" noProof="0"/>
          </a:p>
        </p:txBody>
      </p:sp>
      <p:sp>
        <p:nvSpPr>
          <p:cNvPr id="5" name="Rectangle 18"/>
          <p:cNvSpPr>
            <a:spLocks noGrp="1" noChangeArrowheads="1"/>
          </p:cNvSpPr>
          <p:nvPr>
            <p:ph type="ftr" sz="quarter" idx="10"/>
          </p:nvPr>
        </p:nvSpPr>
        <p:spPr/>
        <p:txBody>
          <a:bodyPr/>
          <a:lstStyle>
            <a:lvl1pPr>
              <a:defRPr/>
            </a:lvl1pPr>
          </a:lstStyle>
          <a:p>
            <a:pPr>
              <a:defRPr/>
            </a:pPr>
            <a:r>
              <a:rPr lang="en-GB"/>
              <a:t>UNEP  World Conservation Monitoring Centre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676400"/>
            <a:ext cx="41529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86300" y="1676400"/>
            <a:ext cx="4152900" cy="4191000"/>
          </a:xfrm>
        </p:spPr>
        <p:txBody>
          <a:bodyPr/>
          <a:lstStyle/>
          <a:p>
            <a:pPr lvl="0"/>
            <a:endParaRPr lang="en-US" noProof="0"/>
          </a:p>
        </p:txBody>
      </p:sp>
      <p:sp>
        <p:nvSpPr>
          <p:cNvPr id="5" name="Rectangle 18"/>
          <p:cNvSpPr>
            <a:spLocks noGrp="1" noChangeArrowheads="1"/>
          </p:cNvSpPr>
          <p:nvPr>
            <p:ph type="ftr" sz="quarter" idx="10"/>
          </p:nvPr>
        </p:nvSpPr>
        <p:spPr/>
        <p:txBody>
          <a:bodyPr/>
          <a:lstStyle>
            <a:lvl1pPr>
              <a:defRPr/>
            </a:lvl1pPr>
          </a:lstStyle>
          <a:p>
            <a:pPr>
              <a:defRPr/>
            </a:pPr>
            <a:r>
              <a:rPr lang="en-GB"/>
              <a:t>UNEP  World Conservation Monitoring Centre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6934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0F8F466-AF0D-48F7-9304-EB3687C31EE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noChangeArrowheads="1"/>
          </p:cNvSpPr>
          <p:nvPr>
            <p:ph type="ftr" sz="quarter" idx="10"/>
          </p:nvPr>
        </p:nvSpPr>
        <p:spPr/>
        <p:txBody>
          <a:bodyPr/>
          <a:lstStyle>
            <a:lvl1pPr>
              <a:defRPr/>
            </a:lvl1pPr>
          </a:lstStyle>
          <a:p>
            <a:pPr>
              <a:defRPr/>
            </a:pPr>
            <a:r>
              <a:rPr lang="en-GB" dirty="0"/>
              <a:t>UNEP  World Conservation Monitoring Centre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8"/>
          <p:cNvSpPr>
            <a:spLocks noGrp="1" noChangeArrowheads="1"/>
          </p:cNvSpPr>
          <p:nvPr>
            <p:ph type="ftr" sz="quarter" idx="10"/>
          </p:nvPr>
        </p:nvSpPr>
        <p:spPr>
          <a:ln/>
        </p:spPr>
        <p:txBody>
          <a:bodyPr/>
          <a:lstStyle>
            <a:lvl1pPr>
              <a:defRPr/>
            </a:lvl1pPr>
          </a:lstStyle>
          <a:p>
            <a:pPr>
              <a:defRPr/>
            </a:pPr>
            <a:r>
              <a:rPr lang="en-GB"/>
              <a:t>UNEP  World Conservation Monitoring Centre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676400"/>
            <a:ext cx="41529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76400"/>
            <a:ext cx="41529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8"/>
          <p:cNvSpPr>
            <a:spLocks noGrp="1" noChangeArrowheads="1"/>
          </p:cNvSpPr>
          <p:nvPr>
            <p:ph type="ftr" sz="quarter" idx="10"/>
          </p:nvPr>
        </p:nvSpPr>
        <p:spPr>
          <a:ln/>
        </p:spPr>
        <p:txBody>
          <a:bodyPr/>
          <a:lstStyle>
            <a:lvl1pPr>
              <a:defRPr/>
            </a:lvl1pPr>
          </a:lstStyle>
          <a:p>
            <a:pPr>
              <a:defRPr/>
            </a:pPr>
            <a:r>
              <a:rPr lang="en-GB"/>
              <a:t>UNEP  World Conservation Monitoring Centre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8"/>
          <p:cNvSpPr>
            <a:spLocks noGrp="1" noChangeArrowheads="1"/>
          </p:cNvSpPr>
          <p:nvPr>
            <p:ph type="ftr" sz="quarter" idx="10"/>
          </p:nvPr>
        </p:nvSpPr>
        <p:spPr>
          <a:ln/>
        </p:spPr>
        <p:txBody>
          <a:bodyPr/>
          <a:lstStyle>
            <a:lvl1pPr>
              <a:defRPr/>
            </a:lvl1pPr>
          </a:lstStyle>
          <a:p>
            <a:pPr>
              <a:defRPr/>
            </a:pPr>
            <a:r>
              <a:rPr lang="en-GB"/>
              <a:t>UNEP  World Conservation Monitoring Centre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8"/>
          <p:cNvSpPr>
            <a:spLocks noGrp="1" noChangeArrowheads="1"/>
          </p:cNvSpPr>
          <p:nvPr>
            <p:ph type="ftr" sz="quarter" idx="10"/>
          </p:nvPr>
        </p:nvSpPr>
        <p:spPr>
          <a:ln/>
        </p:spPr>
        <p:txBody>
          <a:bodyPr/>
          <a:lstStyle>
            <a:lvl1pPr>
              <a:defRPr/>
            </a:lvl1pPr>
          </a:lstStyle>
          <a:p>
            <a:pPr>
              <a:defRPr/>
            </a:pPr>
            <a:r>
              <a:rPr lang="en-GB"/>
              <a:t>UNEP  World Conservation Monitoring Centre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ftr" sz="quarter" idx="10"/>
          </p:nvPr>
        </p:nvSpPr>
        <p:spPr/>
        <p:txBody>
          <a:bodyPr/>
          <a:lstStyle>
            <a:lvl1pPr>
              <a:defRPr/>
            </a:lvl1pPr>
          </a:lstStyle>
          <a:p>
            <a:pPr>
              <a:defRPr/>
            </a:pPr>
            <a:r>
              <a:rPr lang="en-GB"/>
              <a:t>UNEP  World Conservation Monitoring Centre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8"/>
          <p:cNvSpPr>
            <a:spLocks noGrp="1" noChangeArrowheads="1"/>
          </p:cNvSpPr>
          <p:nvPr>
            <p:ph type="ftr" sz="quarter" idx="10"/>
          </p:nvPr>
        </p:nvSpPr>
        <p:spPr/>
        <p:txBody>
          <a:bodyPr/>
          <a:lstStyle>
            <a:lvl1pPr>
              <a:defRPr/>
            </a:lvl1pPr>
          </a:lstStyle>
          <a:p>
            <a:pPr>
              <a:defRPr/>
            </a:pPr>
            <a:r>
              <a:rPr lang="en-GB"/>
              <a:t>UNEP  World Conservation Monitoring Centre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8"/>
          <p:cNvSpPr>
            <a:spLocks noGrp="1" noChangeArrowheads="1"/>
          </p:cNvSpPr>
          <p:nvPr>
            <p:ph type="ftr" sz="quarter" idx="10"/>
          </p:nvPr>
        </p:nvSpPr>
        <p:spPr/>
        <p:txBody>
          <a:bodyPr/>
          <a:lstStyle>
            <a:lvl1pPr>
              <a:defRPr/>
            </a:lvl1pPr>
          </a:lstStyle>
          <a:p>
            <a:pPr>
              <a:defRPr/>
            </a:pPr>
            <a:r>
              <a:rPr lang="en-GB"/>
              <a:t>UNEP  World Conservation Monitoring Centre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5"/>
          <p:cNvSpPr>
            <a:spLocks noGrp="1" noChangeArrowheads="1"/>
          </p:cNvSpPr>
          <p:nvPr>
            <p:ph type="title"/>
          </p:nvPr>
        </p:nvSpPr>
        <p:spPr bwMode="auto">
          <a:xfrm>
            <a:off x="381000" y="228600"/>
            <a:ext cx="8458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GB" smtClean="0"/>
              <a:t>Click to edit Master title style</a:t>
            </a:r>
          </a:p>
        </p:txBody>
      </p:sp>
      <p:sp>
        <p:nvSpPr>
          <p:cNvPr id="1027" name="Rectangle 16"/>
          <p:cNvSpPr>
            <a:spLocks noGrp="1" noChangeArrowheads="1"/>
          </p:cNvSpPr>
          <p:nvPr>
            <p:ph type="body" idx="1"/>
          </p:nvPr>
        </p:nvSpPr>
        <p:spPr bwMode="auto">
          <a:xfrm>
            <a:off x="381000" y="1676400"/>
            <a:ext cx="8458200" cy="4191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066" name="Rectangle 18"/>
          <p:cNvSpPr>
            <a:spLocks noGrp="1" noChangeArrowheads="1"/>
          </p:cNvSpPr>
          <p:nvPr>
            <p:ph type="ftr" sz="quarter" idx="3"/>
          </p:nvPr>
        </p:nvSpPr>
        <p:spPr bwMode="auto">
          <a:xfrm>
            <a:off x="381000" y="6380163"/>
            <a:ext cx="5181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200" smtClean="0">
                <a:solidFill>
                  <a:schemeClr val="accent5">
                    <a:lumMod val="25000"/>
                  </a:schemeClr>
                </a:solidFill>
                <a:latin typeface="+mn-lt"/>
                <a:cs typeface="+mn-cs"/>
              </a:defRPr>
            </a:lvl1pPr>
          </a:lstStyle>
          <a:p>
            <a:pPr>
              <a:defRPr/>
            </a:pPr>
            <a:r>
              <a:rPr lang="en-GB"/>
              <a:t>UNEP  World Conservation Monitoring Centre</a:t>
            </a:r>
          </a:p>
        </p:txBody>
      </p:sp>
    </p:spTree>
  </p:cSld>
  <p:clrMap bg1="lt1" tx1="dk1" bg2="lt2" tx2="dk2" accent1="accent1" accent2="accent2" accent3="accent3" accent4="accent4" accent5="accent5" accent6="accent6" hlink="hlink" folHlink="folHlink"/>
  <p:sldLayoutIdLst>
    <p:sldLayoutId id="2147483944" r:id="rId1"/>
    <p:sldLayoutId id="2147483945" r:id="rId2"/>
    <p:sldLayoutId id="2147483940" r:id="rId3"/>
    <p:sldLayoutId id="2147483941" r:id="rId4"/>
    <p:sldLayoutId id="2147483942" r:id="rId5"/>
    <p:sldLayoutId id="2147483943"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Lst>
  <p:hf sldNum="0" hdr="0" dt="0"/>
  <p:txStyles>
    <p:titleStyle>
      <a:lvl1pPr algn="ctr" rtl="0" eaLnBrk="0" fontAlgn="base" hangingPunct="0">
        <a:spcBef>
          <a:spcPct val="0"/>
        </a:spcBef>
        <a:spcAft>
          <a:spcPct val="0"/>
        </a:spcAft>
        <a:defRPr sz="4000" b="1">
          <a:solidFill>
            <a:srgbClr val="11006A"/>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sz="4000" b="1">
          <a:solidFill>
            <a:srgbClr val="11006A"/>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4000" b="1">
          <a:solidFill>
            <a:srgbClr val="11006A"/>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4000" b="1">
          <a:solidFill>
            <a:srgbClr val="11006A"/>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4000" b="1">
          <a:solidFill>
            <a:srgbClr val="11006A"/>
          </a:solidFill>
          <a:latin typeface="Calibri" pitchFamily="34" charset="0"/>
          <a:ea typeface="Calibri" pitchFamily="34" charset="0"/>
          <a:cs typeface="Calibri" pitchFamily="34" charset="0"/>
        </a:defRPr>
      </a:lvl5pPr>
      <a:lvl6pPr marL="457200" algn="ctr" rtl="0" eaLnBrk="0" fontAlgn="base" hangingPunct="0">
        <a:spcBef>
          <a:spcPct val="0"/>
        </a:spcBef>
        <a:spcAft>
          <a:spcPct val="0"/>
        </a:spcAft>
        <a:defRPr sz="3600" b="1">
          <a:solidFill>
            <a:srgbClr val="8AB5E4"/>
          </a:solidFill>
          <a:latin typeface="Microsoft Sans Serif" pitchFamily="34" charset="0"/>
        </a:defRPr>
      </a:lvl6pPr>
      <a:lvl7pPr marL="914400" algn="ctr" rtl="0" eaLnBrk="0" fontAlgn="base" hangingPunct="0">
        <a:spcBef>
          <a:spcPct val="0"/>
        </a:spcBef>
        <a:spcAft>
          <a:spcPct val="0"/>
        </a:spcAft>
        <a:defRPr sz="3600" b="1">
          <a:solidFill>
            <a:srgbClr val="8AB5E4"/>
          </a:solidFill>
          <a:latin typeface="Microsoft Sans Serif" pitchFamily="34" charset="0"/>
        </a:defRPr>
      </a:lvl7pPr>
      <a:lvl8pPr marL="1371600" algn="ctr" rtl="0" eaLnBrk="0" fontAlgn="base" hangingPunct="0">
        <a:spcBef>
          <a:spcPct val="0"/>
        </a:spcBef>
        <a:spcAft>
          <a:spcPct val="0"/>
        </a:spcAft>
        <a:defRPr sz="3600" b="1">
          <a:solidFill>
            <a:srgbClr val="8AB5E4"/>
          </a:solidFill>
          <a:latin typeface="Microsoft Sans Serif" pitchFamily="34" charset="0"/>
        </a:defRPr>
      </a:lvl8pPr>
      <a:lvl9pPr marL="1828800" algn="ctr" rtl="0" eaLnBrk="0" fontAlgn="base" hangingPunct="0">
        <a:spcBef>
          <a:spcPct val="0"/>
        </a:spcBef>
        <a:spcAft>
          <a:spcPct val="0"/>
        </a:spcAft>
        <a:defRPr sz="3600" b="1">
          <a:solidFill>
            <a:srgbClr val="8AB5E4"/>
          </a:solidFill>
          <a:latin typeface="Microsoft Sans Serif" pitchFamily="34" charset="0"/>
        </a:defRPr>
      </a:lvl9pPr>
    </p:titleStyle>
    <p:bodyStyle>
      <a:lvl1pPr marL="542925" indent="-542925" algn="l" rtl="0" eaLnBrk="0" fontAlgn="base" hangingPunct="0">
        <a:spcBef>
          <a:spcPct val="20000"/>
        </a:spcBef>
        <a:spcAft>
          <a:spcPct val="0"/>
        </a:spcAft>
        <a:buClr>
          <a:srgbClr val="11006A"/>
        </a:buClr>
        <a:buSzPct val="75000"/>
        <a:buFont typeface="Wingdings" pitchFamily="2" charset="2"/>
        <a:buChar char="u"/>
        <a:defRPr sz="2800">
          <a:solidFill>
            <a:srgbClr val="11006A"/>
          </a:solidFill>
          <a:latin typeface="Calibri" pitchFamily="34" charset="0"/>
          <a:ea typeface="Calibri" pitchFamily="34" charset="0"/>
          <a:cs typeface="Calibri" pitchFamily="34" charset="0"/>
        </a:defRPr>
      </a:lvl1pPr>
      <a:lvl2pPr marL="1268413" indent="-285750" algn="l" rtl="0" eaLnBrk="0" fontAlgn="base" hangingPunct="0">
        <a:spcBef>
          <a:spcPct val="20000"/>
        </a:spcBef>
        <a:spcAft>
          <a:spcPct val="0"/>
        </a:spcAft>
        <a:buClr>
          <a:srgbClr val="11006A"/>
        </a:buClr>
        <a:buSzPct val="75000"/>
        <a:buFont typeface="Wingdings" pitchFamily="2" charset="2"/>
        <a:buChar char="n"/>
        <a:defRPr sz="2400">
          <a:solidFill>
            <a:srgbClr val="11006A"/>
          </a:solidFill>
          <a:latin typeface="Calibri" pitchFamily="34" charset="0"/>
          <a:ea typeface="Calibri" pitchFamily="34" charset="0"/>
          <a:cs typeface="Calibri" pitchFamily="34" charset="0"/>
        </a:defRPr>
      </a:lvl2pPr>
      <a:lvl3pPr marL="1676400" indent="-228600" algn="l" rtl="0" eaLnBrk="0" fontAlgn="base" hangingPunct="0">
        <a:spcBef>
          <a:spcPct val="20000"/>
        </a:spcBef>
        <a:spcAft>
          <a:spcPct val="0"/>
        </a:spcAft>
        <a:buClr>
          <a:srgbClr val="11006A"/>
        </a:buClr>
        <a:buSzPct val="75000"/>
        <a:buFont typeface="Wingdings" pitchFamily="2" charset="2"/>
        <a:buChar char="w"/>
        <a:defRPr sz="2000">
          <a:solidFill>
            <a:srgbClr val="11006A"/>
          </a:solidFill>
          <a:latin typeface="Calibri" pitchFamily="34" charset="0"/>
          <a:ea typeface="Calibri" pitchFamily="34" charset="0"/>
          <a:cs typeface="Calibri" pitchFamily="34" charset="0"/>
        </a:defRPr>
      </a:lvl3pPr>
      <a:lvl4pPr marL="2084388" indent="-228600" algn="l" rtl="0" eaLnBrk="0" fontAlgn="base" hangingPunct="0">
        <a:spcBef>
          <a:spcPct val="20000"/>
        </a:spcBef>
        <a:spcAft>
          <a:spcPct val="0"/>
        </a:spcAft>
        <a:buClr>
          <a:srgbClr val="11006A"/>
        </a:buClr>
        <a:buSzPct val="75000"/>
        <a:buChar char="»"/>
        <a:defRPr sz="2000">
          <a:solidFill>
            <a:srgbClr val="11006A"/>
          </a:solidFill>
          <a:latin typeface="Calibri" pitchFamily="34" charset="0"/>
          <a:ea typeface="Calibri" pitchFamily="34" charset="0"/>
          <a:cs typeface="Calibri" pitchFamily="34" charset="0"/>
        </a:defRPr>
      </a:lvl4pPr>
      <a:lvl5pPr marL="2492375" indent="-228600" algn="l" rtl="0" eaLnBrk="0" fontAlgn="base" hangingPunct="0">
        <a:spcBef>
          <a:spcPct val="20000"/>
        </a:spcBef>
        <a:spcAft>
          <a:spcPct val="0"/>
        </a:spcAft>
        <a:buClr>
          <a:srgbClr val="11006A"/>
        </a:buClr>
        <a:buSzPct val="75000"/>
        <a:buChar char="–"/>
        <a:defRPr sz="1600">
          <a:solidFill>
            <a:srgbClr val="11006A"/>
          </a:solidFill>
          <a:latin typeface="Calibri" pitchFamily="34" charset="0"/>
          <a:ea typeface="Calibri" pitchFamily="34" charset="0"/>
          <a:cs typeface="Calibri" pitchFamily="34" charset="0"/>
        </a:defRPr>
      </a:lvl5pPr>
      <a:lvl6pPr marL="2949575" indent="-228600" algn="l" rtl="0" eaLnBrk="0" fontAlgn="base" hangingPunct="0">
        <a:spcBef>
          <a:spcPct val="20000"/>
        </a:spcBef>
        <a:spcAft>
          <a:spcPct val="0"/>
        </a:spcAft>
        <a:buClr>
          <a:srgbClr val="CDDFF3"/>
        </a:buClr>
        <a:buSzPct val="75000"/>
        <a:buChar char="–"/>
        <a:defRPr sz="1600">
          <a:solidFill>
            <a:srgbClr val="CDDFF3"/>
          </a:solidFill>
          <a:latin typeface="+mn-lt"/>
        </a:defRPr>
      </a:lvl6pPr>
      <a:lvl7pPr marL="3406775" indent="-228600" algn="l" rtl="0" eaLnBrk="0" fontAlgn="base" hangingPunct="0">
        <a:spcBef>
          <a:spcPct val="20000"/>
        </a:spcBef>
        <a:spcAft>
          <a:spcPct val="0"/>
        </a:spcAft>
        <a:buClr>
          <a:srgbClr val="CDDFF3"/>
        </a:buClr>
        <a:buSzPct val="75000"/>
        <a:buChar char="–"/>
        <a:defRPr sz="1600">
          <a:solidFill>
            <a:srgbClr val="CDDFF3"/>
          </a:solidFill>
          <a:latin typeface="+mn-lt"/>
        </a:defRPr>
      </a:lvl7pPr>
      <a:lvl8pPr marL="3863975" indent="-228600" algn="l" rtl="0" eaLnBrk="0" fontAlgn="base" hangingPunct="0">
        <a:spcBef>
          <a:spcPct val="20000"/>
        </a:spcBef>
        <a:spcAft>
          <a:spcPct val="0"/>
        </a:spcAft>
        <a:buClr>
          <a:srgbClr val="CDDFF3"/>
        </a:buClr>
        <a:buSzPct val="75000"/>
        <a:buChar char="–"/>
        <a:defRPr sz="1600">
          <a:solidFill>
            <a:srgbClr val="CDDFF3"/>
          </a:solidFill>
          <a:latin typeface="+mn-lt"/>
        </a:defRPr>
      </a:lvl8pPr>
      <a:lvl9pPr marL="4321175" indent="-228600" algn="l" rtl="0" eaLnBrk="0" fontAlgn="base" hangingPunct="0">
        <a:spcBef>
          <a:spcPct val="20000"/>
        </a:spcBef>
        <a:spcAft>
          <a:spcPct val="0"/>
        </a:spcAft>
        <a:buClr>
          <a:srgbClr val="CDDFF3"/>
        </a:buClr>
        <a:buSzPct val="75000"/>
        <a:buChar char="–"/>
        <a:defRPr sz="1600">
          <a:solidFill>
            <a:srgbClr val="CDDFF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4.png"/><Relationship Id="rId7" Type="http://schemas.openxmlformats.org/officeDocument/2006/relationships/image" Target="../media/image31.jpeg"/><Relationship Id="rId12"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4.jpeg"/><Relationship Id="rId5" Type="http://schemas.openxmlformats.org/officeDocument/2006/relationships/image" Target="../media/image6.png"/><Relationship Id="rId10" Type="http://schemas.openxmlformats.org/officeDocument/2006/relationships/image" Target="../media/image33.jpeg"/><Relationship Id="rId4" Type="http://schemas.openxmlformats.org/officeDocument/2006/relationships/image" Target="../media/image5.jpeg"/><Relationship Id="rId9" Type="http://schemas.openxmlformats.org/officeDocument/2006/relationships/image" Target="../media/image29.gif"/></Relationships>
</file>

<file path=ppt/slides/_rels/slide16.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4.png"/><Relationship Id="rId7" Type="http://schemas.openxmlformats.org/officeDocument/2006/relationships/image" Target="../media/image31.jpeg"/><Relationship Id="rId12"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0.jpeg"/><Relationship Id="rId11" Type="http://schemas.openxmlformats.org/officeDocument/2006/relationships/image" Target="../media/image34.jpeg"/><Relationship Id="rId5" Type="http://schemas.openxmlformats.org/officeDocument/2006/relationships/image" Target="../media/image6.png"/><Relationship Id="rId10" Type="http://schemas.openxmlformats.org/officeDocument/2006/relationships/image" Target="../media/image33.jpeg"/><Relationship Id="rId4" Type="http://schemas.openxmlformats.org/officeDocument/2006/relationships/image" Target="../media/image5.jpeg"/><Relationship Id="rId9" Type="http://schemas.openxmlformats.org/officeDocument/2006/relationships/image" Target="../media/image29.gif"/></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7.png"/><Relationship Id="rId2" Type="http://schemas.openxmlformats.org/officeDocument/2006/relationships/image" Target="../media/image58.jpe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60.emf"/><Relationship Id="rId7" Type="http://schemas.openxmlformats.org/officeDocument/2006/relationships/image" Target="../media/image30.jpeg"/><Relationship Id="rId12"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9.gif"/><Relationship Id="rId5" Type="http://schemas.openxmlformats.org/officeDocument/2006/relationships/image" Target="../media/image5.jpeg"/><Relationship Id="rId10" Type="http://schemas.openxmlformats.org/officeDocument/2006/relationships/image" Target="../media/image32.gif"/><Relationship Id="rId4" Type="http://schemas.openxmlformats.org/officeDocument/2006/relationships/image" Target="../media/image4.png"/><Relationship Id="rId9"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2133600" y="2057400"/>
            <a:ext cx="6551613" cy="1600200"/>
          </a:xfrm>
        </p:spPr>
        <p:txBody>
          <a:bodyPr/>
          <a:lstStyle/>
          <a:p>
            <a:r>
              <a:rPr lang="en-GB" sz="2800" dirty="0" smtClean="0"/>
              <a:t> </a:t>
            </a:r>
          </a:p>
        </p:txBody>
      </p:sp>
      <p:sp>
        <p:nvSpPr>
          <p:cNvPr id="13315" name="Rectangle 3"/>
          <p:cNvSpPr>
            <a:spLocks noGrp="1" noChangeArrowheads="1"/>
          </p:cNvSpPr>
          <p:nvPr>
            <p:ph type="subTitle" idx="1"/>
          </p:nvPr>
        </p:nvSpPr>
        <p:spPr>
          <a:xfrm>
            <a:off x="2699792" y="4077072"/>
            <a:ext cx="5319464" cy="936625"/>
          </a:xfrm>
        </p:spPr>
        <p:txBody>
          <a:bodyPr/>
          <a:lstStyle/>
          <a:p>
            <a:r>
              <a:rPr lang="en-GB" sz="2000" dirty="0" smtClean="0"/>
              <a:t>Terence Hay-Edie</a:t>
            </a:r>
          </a:p>
          <a:p>
            <a:r>
              <a:rPr lang="en-GB" sz="2000" dirty="0" smtClean="0"/>
              <a:t>UNDP/GEF Small Grants Programme (SGP)</a:t>
            </a:r>
          </a:p>
        </p:txBody>
      </p:sp>
      <p:sp>
        <p:nvSpPr>
          <p:cNvPr id="4101" name="Rectangle 15"/>
          <p:cNvSpPr>
            <a:spLocks noChangeArrowheads="1"/>
          </p:cNvSpPr>
          <p:nvPr/>
        </p:nvSpPr>
        <p:spPr bwMode="auto">
          <a:xfrm>
            <a:off x="2699791" y="1131709"/>
            <a:ext cx="5952083" cy="2215991"/>
          </a:xfrm>
          <a:prstGeom prst="rect">
            <a:avLst/>
          </a:prstGeom>
          <a:noFill/>
          <a:ln w="9525">
            <a:noFill/>
            <a:miter lim="800000"/>
            <a:headEnd/>
            <a:tailEnd/>
          </a:ln>
        </p:spPr>
        <p:txBody>
          <a:bodyPr wrap="square">
            <a:spAutoFit/>
          </a:bodyPr>
          <a:lstStyle/>
          <a:p>
            <a:pPr algn="ctr" eaLnBrk="0" hangingPunct="0">
              <a:defRPr/>
            </a:pPr>
            <a:r>
              <a:rPr lang="en-GB" sz="3600" dirty="0" smtClean="0">
                <a:solidFill>
                  <a:schemeClr val="accent5">
                    <a:lumMod val="25000"/>
                  </a:schemeClr>
                </a:solidFill>
                <a:latin typeface="Calibri" pitchFamily="34" charset="0"/>
                <a:cs typeface="Calibri" pitchFamily="34" charset="0"/>
              </a:rPr>
              <a:t>UNDP/GEF SGP </a:t>
            </a:r>
          </a:p>
          <a:p>
            <a:pPr algn="ctr" eaLnBrk="0" hangingPunct="0">
              <a:defRPr/>
            </a:pPr>
            <a:r>
              <a:rPr lang="en-GB" sz="2000" dirty="0" smtClean="0">
                <a:solidFill>
                  <a:schemeClr val="accent5">
                    <a:lumMod val="25000"/>
                  </a:schemeClr>
                </a:solidFill>
                <a:latin typeface="Calibri" pitchFamily="34" charset="0"/>
                <a:cs typeface="Calibri" pitchFamily="34" charset="0"/>
              </a:rPr>
              <a:t>and the</a:t>
            </a:r>
          </a:p>
          <a:p>
            <a:pPr algn="ctr" eaLnBrk="0" hangingPunct="0">
              <a:defRPr/>
            </a:pPr>
            <a:r>
              <a:rPr lang="en-GB" sz="3200" dirty="0" smtClean="0">
                <a:solidFill>
                  <a:schemeClr val="accent5">
                    <a:lumMod val="25000"/>
                  </a:schemeClr>
                </a:solidFill>
                <a:latin typeface="Calibri" pitchFamily="34" charset="0"/>
                <a:cs typeface="Calibri" pitchFamily="34" charset="0"/>
              </a:rPr>
              <a:t>Indigenous </a:t>
            </a:r>
            <a:r>
              <a:rPr lang="en-GB" sz="3200" dirty="0">
                <a:solidFill>
                  <a:schemeClr val="accent5">
                    <a:lumMod val="25000"/>
                  </a:schemeClr>
                </a:solidFill>
                <a:latin typeface="Calibri" pitchFamily="34" charset="0"/>
                <a:cs typeface="Calibri" pitchFamily="34" charset="0"/>
              </a:rPr>
              <a:t>and Community Conserved </a:t>
            </a:r>
            <a:r>
              <a:rPr lang="en-GB" sz="3200" dirty="0" smtClean="0">
                <a:solidFill>
                  <a:schemeClr val="accent5">
                    <a:lumMod val="25000"/>
                  </a:schemeClr>
                </a:solidFill>
                <a:latin typeface="Calibri" pitchFamily="34" charset="0"/>
                <a:cs typeface="Calibri" pitchFamily="34" charset="0"/>
              </a:rPr>
              <a:t>Areas (ICCAs) Registry</a:t>
            </a:r>
          </a:p>
          <a:p>
            <a:pPr algn="ctr" eaLnBrk="0" hangingPunct="0">
              <a:defRPr/>
            </a:pPr>
            <a:endParaRPr lang="en-US" sz="1800" b="1" dirty="0">
              <a:solidFill>
                <a:schemeClr val="accent5">
                  <a:lumMod val="25000"/>
                </a:schemeClr>
              </a:solidFill>
              <a:latin typeface="Microsoft Sans Serif" pitchFamily="34" charset="0"/>
              <a:cs typeface="Times New Roman" pitchFamily="18" charset="0"/>
            </a:endParaRPr>
          </a:p>
        </p:txBody>
      </p:sp>
      <p:sp>
        <p:nvSpPr>
          <p:cNvPr id="13318" name="Rectangle 12"/>
          <p:cNvSpPr>
            <a:spLocks noChangeArrowheads="1"/>
          </p:cNvSpPr>
          <p:nvPr/>
        </p:nvSpPr>
        <p:spPr bwMode="auto">
          <a:xfrm>
            <a:off x="3600450" y="2782888"/>
            <a:ext cx="0" cy="0"/>
          </a:xfrm>
          <a:prstGeom prst="rect">
            <a:avLst/>
          </a:prstGeom>
          <a:noFill/>
          <a:ln w="9525">
            <a:noFill/>
            <a:miter lim="800000"/>
            <a:headEnd/>
            <a:tailEnd/>
          </a:ln>
        </p:spPr>
        <p:txBody>
          <a:bodyPr>
            <a:spAutoFit/>
          </a:bodyPr>
          <a:lstStyle/>
          <a:p>
            <a:pPr algn="ctr" eaLnBrk="0" hangingPunct="0"/>
            <a:endParaRPr lang="en-US" dirty="0"/>
          </a:p>
        </p:txBody>
      </p:sp>
      <p:sp>
        <p:nvSpPr>
          <p:cNvPr id="13319" name="Rectangle 14"/>
          <p:cNvSpPr>
            <a:spLocks noChangeArrowheads="1"/>
          </p:cNvSpPr>
          <p:nvPr/>
        </p:nvSpPr>
        <p:spPr bwMode="auto">
          <a:xfrm>
            <a:off x="3925888" y="2457450"/>
            <a:ext cx="0" cy="0"/>
          </a:xfrm>
          <a:prstGeom prst="rect">
            <a:avLst/>
          </a:prstGeom>
          <a:noFill/>
          <a:ln w="9525">
            <a:noFill/>
            <a:miter lim="800000"/>
            <a:headEnd/>
            <a:tailEnd/>
          </a:ln>
        </p:spPr>
        <p:txBody>
          <a:bodyPr>
            <a:spAutoFit/>
          </a:bodyPr>
          <a:lstStyle/>
          <a:p>
            <a:pPr algn="ctr" eaLnBrk="0" hangingPunct="0"/>
            <a:endParaRPr lang="en-US" dirty="0"/>
          </a:p>
        </p:txBody>
      </p:sp>
      <p:sp>
        <p:nvSpPr>
          <p:cNvPr id="13320" name="Rectangle 16"/>
          <p:cNvSpPr>
            <a:spLocks noChangeArrowheads="1"/>
          </p:cNvSpPr>
          <p:nvPr/>
        </p:nvSpPr>
        <p:spPr bwMode="auto">
          <a:xfrm>
            <a:off x="3600450" y="2806700"/>
            <a:ext cx="0" cy="0"/>
          </a:xfrm>
          <a:prstGeom prst="rect">
            <a:avLst/>
          </a:prstGeom>
          <a:noFill/>
          <a:ln w="9525">
            <a:noFill/>
            <a:miter lim="800000"/>
            <a:headEnd/>
            <a:tailEnd/>
          </a:ln>
        </p:spPr>
        <p:txBody>
          <a:bodyPr>
            <a:spAutoFit/>
          </a:bodyPr>
          <a:lstStyle/>
          <a:p>
            <a:pPr algn="ctr" eaLnBrk="0" hangingPunct="0"/>
            <a:endParaRPr lang="en-US" dirty="0"/>
          </a:p>
        </p:txBody>
      </p:sp>
      <p:pic>
        <p:nvPicPr>
          <p:cNvPr id="13321" name="Picture 39"/>
          <p:cNvPicPr>
            <a:picLocks noChangeAspect="1" noChangeArrowheads="1"/>
          </p:cNvPicPr>
          <p:nvPr/>
        </p:nvPicPr>
        <p:blipFill>
          <a:blip r:embed="rId3" cstate="print"/>
          <a:srcRect/>
          <a:stretch>
            <a:fillRect/>
          </a:stretch>
        </p:blipFill>
        <p:spPr bwMode="auto">
          <a:xfrm>
            <a:off x="0" y="1752600"/>
            <a:ext cx="2438400" cy="1465263"/>
          </a:xfrm>
          <a:prstGeom prst="rect">
            <a:avLst/>
          </a:prstGeom>
          <a:noFill/>
          <a:ln w="9525">
            <a:noFill/>
            <a:miter lim="800000"/>
            <a:headEnd/>
            <a:tailEnd/>
          </a:ln>
        </p:spPr>
      </p:pic>
      <p:pic>
        <p:nvPicPr>
          <p:cNvPr id="13322" name="Picture 17" descr="DSCN0866"/>
          <p:cNvPicPr>
            <a:picLocks noChangeAspect="1" noChangeArrowheads="1"/>
          </p:cNvPicPr>
          <p:nvPr/>
        </p:nvPicPr>
        <p:blipFill>
          <a:blip r:embed="rId4" cstate="print"/>
          <a:srcRect/>
          <a:stretch>
            <a:fillRect/>
          </a:stretch>
        </p:blipFill>
        <p:spPr bwMode="auto">
          <a:xfrm>
            <a:off x="0" y="3200400"/>
            <a:ext cx="2438400" cy="3276600"/>
          </a:xfrm>
          <a:prstGeom prst="rect">
            <a:avLst/>
          </a:prstGeom>
          <a:noFill/>
          <a:ln w="9525">
            <a:noFill/>
            <a:miter lim="800000"/>
            <a:headEnd/>
            <a:tailEnd/>
          </a:ln>
        </p:spPr>
      </p:pic>
      <p:pic>
        <p:nvPicPr>
          <p:cNvPr id="13323" name="Picture 1032" descr="96act"/>
          <p:cNvPicPr>
            <a:picLocks noChangeAspect="1" noChangeArrowheads="1"/>
          </p:cNvPicPr>
          <p:nvPr/>
        </p:nvPicPr>
        <p:blipFill>
          <a:blip r:embed="rId5" cstate="print"/>
          <a:srcRect/>
          <a:stretch>
            <a:fillRect/>
          </a:stretch>
        </p:blipFill>
        <p:spPr bwMode="auto">
          <a:xfrm>
            <a:off x="0" y="0"/>
            <a:ext cx="2438400" cy="1828800"/>
          </a:xfrm>
          <a:prstGeom prst="rect">
            <a:avLst/>
          </a:prstGeom>
          <a:noFill/>
          <a:ln w="9525">
            <a:noFill/>
            <a:miter lim="800000"/>
            <a:headEnd/>
            <a:tailEnd/>
          </a:ln>
        </p:spPr>
      </p:pic>
      <p:sp>
        <p:nvSpPr>
          <p:cNvPr id="12" name="TextBox 11"/>
          <p:cNvSpPr txBox="1"/>
          <p:nvPr/>
        </p:nvSpPr>
        <p:spPr>
          <a:xfrm>
            <a:off x="0" y="6215063"/>
            <a:ext cx="1785938" cy="276225"/>
          </a:xfrm>
          <a:prstGeom prst="rect">
            <a:avLst/>
          </a:prstGeom>
          <a:noFill/>
        </p:spPr>
        <p:txBody>
          <a:bodyPr>
            <a:spAutoFit/>
          </a:bodyPr>
          <a:lstStyle/>
          <a:p>
            <a:pPr algn="ctr" eaLnBrk="0" hangingPunct="0">
              <a:defRPr/>
            </a:pPr>
            <a:r>
              <a:rPr lang="en-GB" sz="1200" dirty="0">
                <a:solidFill>
                  <a:schemeClr val="bg1"/>
                </a:solidFill>
                <a:latin typeface="+mn-lt"/>
                <a:cs typeface="+mn-cs"/>
              </a:rPr>
              <a:t>GBF/TILCEPA</a:t>
            </a:r>
          </a:p>
        </p:txBody>
      </p:sp>
      <p:sp>
        <p:nvSpPr>
          <p:cNvPr id="14" name="TextBox 13"/>
          <p:cNvSpPr txBox="1"/>
          <p:nvPr/>
        </p:nvSpPr>
        <p:spPr>
          <a:xfrm>
            <a:off x="0" y="1571625"/>
            <a:ext cx="1071563" cy="246063"/>
          </a:xfrm>
          <a:prstGeom prst="rect">
            <a:avLst/>
          </a:prstGeom>
          <a:noFill/>
        </p:spPr>
        <p:txBody>
          <a:bodyPr>
            <a:spAutoFit/>
          </a:bodyPr>
          <a:lstStyle/>
          <a:p>
            <a:pPr algn="ctr" eaLnBrk="0" hangingPunct="0">
              <a:defRPr/>
            </a:pPr>
            <a:r>
              <a:rPr lang="en-GB" sz="1000" dirty="0">
                <a:solidFill>
                  <a:schemeClr val="bg1"/>
                </a:solidFill>
                <a:latin typeface="+mn-lt"/>
                <a:cs typeface="+mn-cs"/>
              </a:rPr>
              <a:t>GBF/TILCEPA</a:t>
            </a:r>
            <a:endParaRPr lang="en-US" sz="1000" dirty="0">
              <a:solidFill>
                <a:schemeClr val="bg1"/>
              </a:solidFill>
              <a:latin typeface="+mn-lt"/>
              <a:cs typeface="+mn-cs"/>
            </a:endParaRPr>
          </a:p>
        </p:txBody>
      </p:sp>
      <p:pic>
        <p:nvPicPr>
          <p:cNvPr id="16" name="Picture 4"/>
          <p:cNvPicPr>
            <a:picLocks noChangeAspect="1" noChangeArrowheads="1"/>
          </p:cNvPicPr>
          <p:nvPr/>
        </p:nvPicPr>
        <p:blipFill>
          <a:blip r:embed="rId6" cstate="print"/>
          <a:srcRect/>
          <a:stretch>
            <a:fillRect/>
          </a:stretch>
        </p:blipFill>
        <p:spPr bwMode="auto">
          <a:xfrm>
            <a:off x="7308304" y="6001246"/>
            <a:ext cx="359321" cy="718642"/>
          </a:xfrm>
          <a:prstGeom prst="rect">
            <a:avLst/>
          </a:prstGeom>
          <a:noFill/>
          <a:ln w="9525">
            <a:noFill/>
            <a:miter lim="800000"/>
            <a:headEnd/>
            <a:tailEnd/>
          </a:ln>
        </p:spPr>
      </p:pic>
      <p:pic>
        <p:nvPicPr>
          <p:cNvPr id="17" name="Picture 5" descr="C:\Documents and Settings\terence.hay-edie\My Documents\SGP CPMT\Communication\Style\GEF-newlogo-large.jpg"/>
          <p:cNvPicPr>
            <a:picLocks noChangeAspect="1" noChangeArrowheads="1"/>
          </p:cNvPicPr>
          <p:nvPr/>
        </p:nvPicPr>
        <p:blipFill>
          <a:blip r:embed="rId7" cstate="print"/>
          <a:srcRect r="79231"/>
          <a:stretch>
            <a:fillRect/>
          </a:stretch>
        </p:blipFill>
        <p:spPr bwMode="auto">
          <a:xfrm>
            <a:off x="5219700" y="6022975"/>
            <a:ext cx="792163" cy="835025"/>
          </a:xfrm>
          <a:prstGeom prst="rect">
            <a:avLst/>
          </a:prstGeom>
          <a:noFill/>
          <a:ln w="9525">
            <a:noFill/>
            <a:miter lim="800000"/>
            <a:headEnd/>
            <a:tailEnd/>
          </a:ln>
        </p:spPr>
      </p:pic>
      <p:pic>
        <p:nvPicPr>
          <p:cNvPr id="18" name="Picture 6" descr="C:\WINDOWS\Desktop\SGP monogram.gif"/>
          <p:cNvPicPr>
            <a:picLocks noChangeAspect="1" noChangeArrowheads="1"/>
          </p:cNvPicPr>
          <p:nvPr/>
        </p:nvPicPr>
        <p:blipFill>
          <a:blip r:embed="rId8" cstate="print"/>
          <a:srcRect/>
          <a:stretch>
            <a:fillRect/>
          </a:stretch>
        </p:blipFill>
        <p:spPr bwMode="auto">
          <a:xfrm>
            <a:off x="6084888" y="6021388"/>
            <a:ext cx="1014412" cy="652462"/>
          </a:xfrm>
          <a:prstGeom prst="rect">
            <a:avLst/>
          </a:prstGeom>
          <a:noFill/>
          <a:ln w="9525">
            <a:noFill/>
            <a:miter lim="800000"/>
            <a:headEnd/>
            <a:tailEnd/>
          </a:ln>
        </p:spPr>
      </p:pic>
      <p:pic>
        <p:nvPicPr>
          <p:cNvPr id="19" name="Picture 5" descr="UNEP WCMCrgb.gif"/>
          <p:cNvPicPr>
            <a:picLocks noChangeAspect="1"/>
          </p:cNvPicPr>
          <p:nvPr/>
        </p:nvPicPr>
        <p:blipFill>
          <a:blip r:embed="rId9"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fig2008_res100.jpg"/>
          <p:cNvPicPr>
            <a:picLocks noChangeAspect="1"/>
          </p:cNvPicPr>
          <p:nvPr/>
        </p:nvPicPr>
        <p:blipFill>
          <a:blip r:embed="rId3" cstate="screen"/>
          <a:stretch>
            <a:fillRect/>
          </a:stretch>
        </p:blipFill>
        <p:spPr>
          <a:xfrm>
            <a:off x="287099" y="1571612"/>
            <a:ext cx="8605257" cy="4427663"/>
          </a:xfrm>
          <a:prstGeom prst="rect">
            <a:avLst/>
          </a:prstGeom>
          <a:ln>
            <a:noFill/>
          </a:ln>
          <a:effectLst>
            <a:softEdge rad="112500"/>
          </a:effectLst>
        </p:spPr>
      </p:pic>
      <p:pic>
        <p:nvPicPr>
          <p:cNvPr id="5" name="Picture 4" descr="PAfig1980_res100.jpg"/>
          <p:cNvPicPr>
            <a:picLocks noChangeAspect="1"/>
          </p:cNvPicPr>
          <p:nvPr/>
        </p:nvPicPr>
        <p:blipFill>
          <a:blip r:embed="rId4" cstate="screen"/>
          <a:stretch>
            <a:fillRect/>
          </a:stretch>
        </p:blipFill>
        <p:spPr>
          <a:xfrm>
            <a:off x="285720" y="1571613"/>
            <a:ext cx="8608159" cy="4429156"/>
          </a:xfrm>
          <a:prstGeom prst="rect">
            <a:avLst/>
          </a:prstGeom>
          <a:ln>
            <a:noFill/>
          </a:ln>
          <a:effectLst>
            <a:softEdge rad="112500"/>
          </a:effectLst>
        </p:spPr>
      </p:pic>
      <p:sp>
        <p:nvSpPr>
          <p:cNvPr id="37892" name="Title 1"/>
          <p:cNvSpPr>
            <a:spLocks noGrp="1"/>
          </p:cNvSpPr>
          <p:nvPr>
            <p:ph type="title"/>
          </p:nvPr>
        </p:nvSpPr>
        <p:spPr/>
        <p:txBody>
          <a:bodyPr/>
          <a:lstStyle/>
          <a:p>
            <a:r>
              <a:rPr lang="en-GB" dirty="0" smtClean="0"/>
              <a:t>Global Extent of Protected Areas</a:t>
            </a:r>
            <a:endParaRPr lang="en-US" dirty="0" smtClean="0"/>
          </a:p>
        </p:txBody>
      </p:sp>
      <p:sp>
        <p:nvSpPr>
          <p:cNvPr id="37893" name="TextBox 6"/>
          <p:cNvSpPr txBox="1">
            <a:spLocks noChangeArrowheads="1"/>
          </p:cNvSpPr>
          <p:nvPr/>
        </p:nvSpPr>
        <p:spPr bwMode="auto">
          <a:xfrm>
            <a:off x="500063" y="3857625"/>
            <a:ext cx="2000250" cy="1816100"/>
          </a:xfrm>
          <a:prstGeom prst="rect">
            <a:avLst/>
          </a:prstGeom>
          <a:noFill/>
          <a:ln w="9525">
            <a:noFill/>
            <a:miter lim="800000"/>
            <a:headEnd/>
            <a:tailEnd/>
          </a:ln>
        </p:spPr>
        <p:txBody>
          <a:bodyPr>
            <a:spAutoFit/>
          </a:bodyPr>
          <a:lstStyle/>
          <a:p>
            <a:r>
              <a:rPr lang="en-GB" sz="1600" b="1" u="sng" dirty="0"/>
              <a:t>Protected areas</a:t>
            </a:r>
          </a:p>
          <a:p>
            <a:r>
              <a:rPr lang="en-GB" sz="1600" b="1" u="sng" dirty="0"/>
              <a:t>in the WDPA:</a:t>
            </a:r>
          </a:p>
          <a:p>
            <a:r>
              <a:rPr lang="en-GB" sz="1600" b="1" dirty="0"/>
              <a:t>1962	1,000</a:t>
            </a:r>
          </a:p>
          <a:p>
            <a:r>
              <a:rPr lang="en-GB" sz="1600" b="1" dirty="0">
                <a:solidFill>
                  <a:srgbClr val="FF0000"/>
                </a:solidFill>
              </a:rPr>
              <a:t>1980 	40,000</a:t>
            </a:r>
          </a:p>
          <a:p>
            <a:r>
              <a:rPr lang="en-GB" sz="1600" b="1" dirty="0"/>
              <a:t>2003	&gt;100,000</a:t>
            </a:r>
          </a:p>
          <a:p>
            <a:r>
              <a:rPr lang="en-GB" sz="1600" b="1" dirty="0">
                <a:solidFill>
                  <a:srgbClr val="FF0000"/>
                </a:solidFill>
              </a:rPr>
              <a:t>2009 	&gt;130,000</a:t>
            </a:r>
            <a:endParaRPr lang="en-GB" sz="1600" b="1" baseline="30000" dirty="0">
              <a:solidFill>
                <a:srgbClr val="FF0000"/>
              </a:solidFill>
            </a:endParaRPr>
          </a:p>
          <a:p>
            <a:endParaRPr lang="en-US" sz="1600" dirty="0"/>
          </a:p>
        </p:txBody>
      </p:sp>
      <p:sp>
        <p:nvSpPr>
          <p:cNvPr id="6" name="Footer Placeholder 3"/>
          <p:cNvSpPr>
            <a:spLocks noGrp="1"/>
          </p:cNvSpPr>
          <p:nvPr>
            <p:ph type="ftr" sz="quarter" idx="10"/>
          </p:nvPr>
        </p:nvSpPr>
        <p:spPr>
          <a:xfrm>
            <a:off x="381000" y="6380163"/>
            <a:ext cx="3470920" cy="457200"/>
          </a:xfrm>
        </p:spPr>
        <p:txBody>
          <a:bodyPr/>
          <a:lstStyle/>
          <a:p>
            <a:pPr>
              <a:defRPr/>
            </a:pPr>
            <a:r>
              <a:rPr lang="en-GB" dirty="0" smtClean="0"/>
              <a:t>UNEP  World Conservation Monitoring Centre</a:t>
            </a:r>
            <a:endParaRPr lang="en-GB" dirty="0"/>
          </a:p>
        </p:txBody>
      </p:sp>
      <p:pic>
        <p:nvPicPr>
          <p:cNvPr id="7" name="Picture 5" descr="UNEP WCMCrgb.gif"/>
          <p:cNvPicPr>
            <a:picLocks noChangeAspect="1"/>
          </p:cNvPicPr>
          <p:nvPr/>
        </p:nvPicPr>
        <p:blipFill>
          <a:blip r:embed="rId5"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2000"/>
                                        <p:tgtEl>
                                          <p:spTgt spid="5"/>
                                        </p:tgtEl>
                                      </p:cBhvr>
                                    </p:animEffect>
                                    <p:set>
                                      <p:cBhvr>
                                        <p:cTn id="15" dur="1" fill="hold">
                                          <p:stCondLst>
                                            <p:cond delay="19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000"/>
                                        <p:tgtEl>
                                          <p:spTgt spid="4"/>
                                        </p:tgtEl>
                                      </p:cBhvr>
                                    </p:animEffect>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2000"/>
                                        <p:tgtEl>
                                          <p:spTgt spid="5"/>
                                        </p:tgtEl>
                                      </p:cBhvr>
                                    </p:animEffect>
                                    <p:set>
                                      <p:cBhvr>
                                        <p:cTn id="30"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World Database on Protected Areas</a:t>
            </a:r>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GB" dirty="0" smtClean="0"/>
              <a:t>UNEP  World Conservation Monitoring Centre</a:t>
            </a:r>
            <a:endParaRPr lang="en-GB" dirty="0"/>
          </a:p>
        </p:txBody>
      </p:sp>
      <p:pic>
        <p:nvPicPr>
          <p:cNvPr id="1026" name="Picture 2"/>
          <p:cNvPicPr>
            <a:picLocks noChangeAspect="1" noChangeArrowheads="1"/>
          </p:cNvPicPr>
          <p:nvPr/>
        </p:nvPicPr>
        <p:blipFill>
          <a:blip r:embed="rId2" cstate="print"/>
          <a:srcRect l="21303" t="20297" r="22025" b="6250"/>
          <a:stretch>
            <a:fillRect/>
          </a:stretch>
        </p:blipFill>
        <p:spPr bwMode="auto">
          <a:xfrm>
            <a:off x="4860032" y="1772816"/>
            <a:ext cx="3916800" cy="2854204"/>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323528" y="1772816"/>
            <a:ext cx="4442855" cy="2922811"/>
          </a:xfrm>
          <a:prstGeom prst="rect">
            <a:avLst/>
          </a:prstGeom>
          <a:noFill/>
          <a:ln w="9525">
            <a:noFill/>
            <a:miter lim="800000"/>
            <a:headEnd/>
            <a:tailEnd/>
          </a:ln>
        </p:spPr>
      </p:pic>
      <p:pic>
        <p:nvPicPr>
          <p:cNvPr id="7" name="Picture 5" descr="UNEP WCMCrgb.gif"/>
          <p:cNvPicPr>
            <a:picLocks noChangeAspect="1"/>
          </p:cNvPicPr>
          <p:nvPr/>
        </p:nvPicPr>
        <p:blipFill>
          <a:blip r:embed="rId4"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“Protected Planet” Portal </a:t>
            </a:r>
            <a:br>
              <a:rPr lang="en-GB" dirty="0" smtClean="0"/>
            </a:br>
            <a:r>
              <a:rPr lang="en-GB" sz="2000" dirty="0" smtClean="0"/>
              <a:t>(protectedplanet.net)</a:t>
            </a:r>
            <a:endParaRPr lang="en-GB" sz="2000"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0"/>
          </p:nvPr>
        </p:nvSpPr>
        <p:spPr>
          <a:xfrm>
            <a:off x="381000" y="6380163"/>
            <a:ext cx="3398912" cy="457200"/>
          </a:xfrm>
        </p:spPr>
        <p:txBody>
          <a:bodyPr/>
          <a:lstStyle/>
          <a:p>
            <a:pPr>
              <a:defRPr/>
            </a:pPr>
            <a:r>
              <a:rPr lang="en-GB" dirty="0" smtClean="0"/>
              <a:t>UNEP  World Conservation Monitoring Centre</a:t>
            </a:r>
            <a:endParaRPr lang="en-GB" dirty="0"/>
          </a:p>
        </p:txBody>
      </p:sp>
      <p:pic>
        <p:nvPicPr>
          <p:cNvPr id="3075" name="Picture 3"/>
          <p:cNvPicPr>
            <a:picLocks noChangeAspect="1" noChangeArrowheads="1"/>
          </p:cNvPicPr>
          <p:nvPr/>
        </p:nvPicPr>
        <p:blipFill>
          <a:blip r:embed="rId2" cstate="print"/>
          <a:srcRect t="20672" r="7023" b="9439"/>
          <a:stretch>
            <a:fillRect/>
          </a:stretch>
        </p:blipFill>
        <p:spPr bwMode="auto">
          <a:xfrm>
            <a:off x="323528" y="1340768"/>
            <a:ext cx="6840760" cy="2891035"/>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l="16603" t="19689" r="22519" b="6486"/>
          <a:stretch>
            <a:fillRect/>
          </a:stretch>
        </p:blipFill>
        <p:spPr bwMode="auto">
          <a:xfrm>
            <a:off x="3923928" y="3212976"/>
            <a:ext cx="5040560" cy="34367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dirty="0" smtClean="0"/>
              <a:t>Global ICCA Registry - history</a:t>
            </a:r>
          </a:p>
        </p:txBody>
      </p:sp>
      <p:sp>
        <p:nvSpPr>
          <p:cNvPr id="15363" name="Content Placeholder 2"/>
          <p:cNvSpPr>
            <a:spLocks noGrp="1"/>
          </p:cNvSpPr>
          <p:nvPr>
            <p:ph idx="1"/>
          </p:nvPr>
        </p:nvSpPr>
        <p:spPr>
          <a:xfrm>
            <a:off x="381000" y="1484784"/>
            <a:ext cx="8458200" cy="3096344"/>
          </a:xfrm>
        </p:spPr>
        <p:txBody>
          <a:bodyPr/>
          <a:lstStyle/>
          <a:p>
            <a:r>
              <a:rPr lang="en-GB" sz="2000" dirty="0" smtClean="0"/>
              <a:t>Global reporting estimates of protection lacks for most ICCAs</a:t>
            </a:r>
          </a:p>
          <a:p>
            <a:r>
              <a:rPr lang="en-GB" sz="2000" dirty="0" smtClean="0"/>
              <a:t>No global dataset on ICCAs</a:t>
            </a:r>
          </a:p>
          <a:p>
            <a:r>
              <a:rPr lang="en-GB" sz="2000" dirty="0" smtClean="0"/>
              <a:t>“Worldwide ICCA Database”- case studies from </a:t>
            </a:r>
            <a:r>
              <a:rPr lang="en-GB" sz="2000" dirty="0" smtClean="0">
                <a:solidFill>
                  <a:srgbClr val="C00000"/>
                </a:solidFill>
              </a:rPr>
              <a:t>18 countries</a:t>
            </a:r>
          </a:p>
          <a:p>
            <a:r>
              <a:rPr lang="en-GB" sz="2000" dirty="0" smtClean="0"/>
              <a:t>ICCA Registry initiated parallel to </a:t>
            </a:r>
            <a:r>
              <a:rPr lang="en-GB" sz="2000" dirty="0" smtClean="0">
                <a:solidFill>
                  <a:srgbClr val="C00000"/>
                </a:solidFill>
              </a:rPr>
              <a:t>ICCA Consortium </a:t>
            </a:r>
            <a:r>
              <a:rPr lang="en-GB" sz="2000" dirty="0" smtClean="0"/>
              <a:t>(WCC, Barcelona 2008)</a:t>
            </a:r>
          </a:p>
          <a:p>
            <a:r>
              <a:rPr lang="en-GB" sz="2000" dirty="0" smtClean="0"/>
              <a:t>Support provided to </a:t>
            </a:r>
            <a:r>
              <a:rPr lang="en-GB" sz="2000" dirty="0" smtClean="0">
                <a:solidFill>
                  <a:srgbClr val="C00000"/>
                </a:solidFill>
              </a:rPr>
              <a:t>UNEP WCMC </a:t>
            </a:r>
            <a:r>
              <a:rPr lang="en-GB" sz="2000" dirty="0" smtClean="0"/>
              <a:t>by UNDP/GEF SGP</a:t>
            </a:r>
          </a:p>
          <a:p>
            <a:r>
              <a:rPr lang="en-GB" sz="2000" dirty="0" smtClean="0"/>
              <a:t>Phase 1 Registry implemented (Feb 2009-Sept 2010)</a:t>
            </a:r>
          </a:p>
          <a:p>
            <a:r>
              <a:rPr lang="en-GB" sz="2000" dirty="0" smtClean="0"/>
              <a:t>Phase 2 (Oct 2010-Feb 2012)</a:t>
            </a:r>
          </a:p>
          <a:p>
            <a:pPr>
              <a:buFont typeface="Wingdings" pitchFamily="2" charset="2"/>
              <a:buNone/>
            </a:pPr>
            <a:r>
              <a:rPr lang="en-GB" sz="2000" dirty="0" smtClean="0"/>
              <a:t>	</a:t>
            </a:r>
          </a:p>
        </p:txBody>
      </p:sp>
      <p:pic>
        <p:nvPicPr>
          <p:cNvPr id="1026" name="Picture 2"/>
          <p:cNvPicPr>
            <a:picLocks noChangeAspect="1" noChangeArrowheads="1"/>
          </p:cNvPicPr>
          <p:nvPr/>
        </p:nvPicPr>
        <p:blipFill>
          <a:blip r:embed="rId3" cstate="print"/>
          <a:srcRect l="18536" t="25594" r="6197" b="18672"/>
          <a:stretch>
            <a:fillRect/>
          </a:stretch>
        </p:blipFill>
        <p:spPr bwMode="auto">
          <a:xfrm>
            <a:off x="323528" y="4437112"/>
            <a:ext cx="3888432" cy="1920393"/>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6" name="Picture 5"/>
          <p:cNvPicPr>
            <a:picLocks noChangeAspect="1" noChangeArrowheads="1"/>
          </p:cNvPicPr>
          <p:nvPr/>
        </p:nvPicPr>
        <p:blipFill>
          <a:blip r:embed="rId4" cstate="print"/>
          <a:srcRect/>
          <a:stretch>
            <a:fillRect/>
          </a:stretch>
        </p:blipFill>
        <p:spPr bwMode="auto">
          <a:xfrm>
            <a:off x="7308304" y="5949280"/>
            <a:ext cx="385192" cy="770384"/>
          </a:xfrm>
          <a:prstGeom prst="rect">
            <a:avLst/>
          </a:prstGeom>
          <a:noFill/>
          <a:ln w="9525">
            <a:noFill/>
            <a:miter lim="800000"/>
            <a:headEnd/>
            <a:tailEnd/>
          </a:ln>
        </p:spPr>
      </p:pic>
      <p:pic>
        <p:nvPicPr>
          <p:cNvPr id="7" name="Picture 6" descr="C:\Documents and Settings\terence.hay-edie\My Documents\SGP CPMT\Communication\Style\GEF-newlogo-large.jpg"/>
          <p:cNvPicPr>
            <a:picLocks noChangeAspect="1" noChangeArrowheads="1"/>
          </p:cNvPicPr>
          <p:nvPr/>
        </p:nvPicPr>
        <p:blipFill>
          <a:blip r:embed="rId5" cstate="print"/>
          <a:srcRect r="79231"/>
          <a:stretch>
            <a:fillRect/>
          </a:stretch>
        </p:blipFill>
        <p:spPr bwMode="auto">
          <a:xfrm>
            <a:off x="5219700" y="6022975"/>
            <a:ext cx="792163" cy="835025"/>
          </a:xfrm>
          <a:prstGeom prst="rect">
            <a:avLst/>
          </a:prstGeom>
          <a:noFill/>
          <a:ln w="9525">
            <a:noFill/>
            <a:miter lim="800000"/>
            <a:headEnd/>
            <a:tailEnd/>
          </a:ln>
        </p:spPr>
      </p:pic>
      <p:pic>
        <p:nvPicPr>
          <p:cNvPr id="8" name="Picture 7" descr="C:\WINDOWS\Desktop\SGP monogram.gif"/>
          <p:cNvPicPr>
            <a:picLocks noChangeAspect="1" noChangeArrowheads="1"/>
          </p:cNvPicPr>
          <p:nvPr/>
        </p:nvPicPr>
        <p:blipFill>
          <a:blip r:embed="rId6" cstate="print"/>
          <a:srcRect/>
          <a:stretch>
            <a:fillRect/>
          </a:stretch>
        </p:blipFill>
        <p:spPr bwMode="auto">
          <a:xfrm>
            <a:off x="6084888" y="6021388"/>
            <a:ext cx="1014412" cy="652462"/>
          </a:xfrm>
          <a:prstGeom prst="rect">
            <a:avLst/>
          </a:prstGeom>
          <a:noFill/>
          <a:ln w="9525">
            <a:noFill/>
            <a:miter lim="800000"/>
            <a:headEnd/>
            <a:tailEnd/>
          </a:ln>
        </p:spPr>
      </p:pic>
      <p:pic>
        <p:nvPicPr>
          <p:cNvPr id="11" name="Picture 5" descr="UNEP WCMCrgb.gif"/>
          <p:cNvPicPr>
            <a:picLocks noChangeAspect="1"/>
          </p:cNvPicPr>
          <p:nvPr/>
        </p:nvPicPr>
        <p:blipFill>
          <a:blip r:embed="rId7"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dirty="0" smtClean="0"/>
              <a:t>Protected Areas Governance Matrix</a:t>
            </a:r>
          </a:p>
        </p:txBody>
      </p:sp>
      <p:graphicFrame>
        <p:nvGraphicFramePr>
          <p:cNvPr id="6" name="Content Placeholder 5"/>
          <p:cNvGraphicFramePr>
            <a:graphicFrameLocks noGrp="1"/>
          </p:cNvGraphicFramePr>
          <p:nvPr>
            <p:ph idx="1"/>
          </p:nvPr>
        </p:nvGraphicFramePr>
        <p:xfrm>
          <a:off x="500063" y="1571625"/>
          <a:ext cx="7931025" cy="4422937"/>
        </p:xfrm>
        <a:graphic>
          <a:graphicData uri="http://schemas.openxmlformats.org/drawingml/2006/table">
            <a:tbl>
              <a:tblPr/>
              <a:tblGrid>
                <a:gridCol w="686201"/>
                <a:gridCol w="575094"/>
                <a:gridCol w="592865"/>
                <a:gridCol w="666973"/>
                <a:gridCol w="815189"/>
                <a:gridCol w="666973"/>
                <a:gridCol w="666973"/>
                <a:gridCol w="592865"/>
                <a:gridCol w="592865"/>
                <a:gridCol w="666973"/>
                <a:gridCol w="592865"/>
                <a:gridCol w="815189"/>
              </a:tblGrid>
              <a:tr h="244647">
                <a:tc>
                  <a:txBody>
                    <a:bodyPr/>
                    <a:lstStyle/>
                    <a:p>
                      <a:pPr>
                        <a:lnSpc>
                          <a:spcPct val="115000"/>
                        </a:lnSpc>
                        <a:spcAft>
                          <a:spcPts val="0"/>
                        </a:spcAft>
                      </a:pPr>
                      <a:r>
                        <a:rPr lang="en-GB" sz="700" b="1" dirty="0">
                          <a:solidFill>
                            <a:schemeClr val="bg1"/>
                          </a:solidFill>
                          <a:latin typeface="Tahoma-Bold"/>
                          <a:ea typeface="Calibri"/>
                          <a:cs typeface="Tahoma-Bold"/>
                        </a:rPr>
                        <a:t>Governance Type</a:t>
                      </a:r>
                      <a:endParaRPr lang="en-GB" sz="1000" dirty="0">
                        <a:solidFill>
                          <a:schemeClr val="bg1"/>
                        </a:solidFill>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gridSpan="3">
                  <a:txBody>
                    <a:bodyPr/>
                    <a:lstStyle/>
                    <a:p>
                      <a:pPr marL="342900" lvl="0" indent="-342900">
                        <a:lnSpc>
                          <a:spcPct val="115000"/>
                        </a:lnSpc>
                        <a:spcAft>
                          <a:spcPts val="0"/>
                        </a:spcAft>
                        <a:buFont typeface="+mj-lt"/>
                        <a:buNone/>
                      </a:pPr>
                      <a:r>
                        <a:rPr lang="en-GB" sz="700" dirty="0" smtClean="0">
                          <a:latin typeface="Tahoma"/>
                          <a:ea typeface="Calibri"/>
                          <a:cs typeface="Times New Roman"/>
                        </a:rPr>
                        <a:t>A. Government </a:t>
                      </a:r>
                      <a:r>
                        <a:rPr lang="en-GB" sz="700" dirty="0">
                          <a:latin typeface="Tahoma"/>
                          <a:ea typeface="Calibri"/>
                          <a:cs typeface="Times New Roman"/>
                        </a:rPr>
                        <a:t>Managed Protected Areas</a:t>
                      </a:r>
                      <a:endParaRPr lang="en-GB" sz="1000" dirty="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n-GB"/>
                    </a:p>
                  </a:txBody>
                  <a:tcPr/>
                </a:tc>
                <a:tc hMerge="1">
                  <a:txBody>
                    <a:bodyPr/>
                    <a:lstStyle/>
                    <a:p>
                      <a:endParaRPr lang="en-GB"/>
                    </a:p>
                  </a:txBody>
                  <a:tcPr/>
                </a:tc>
                <a:tc gridSpan="3">
                  <a:txBody>
                    <a:bodyPr/>
                    <a:lstStyle/>
                    <a:p>
                      <a:pPr marL="342900" lvl="0" indent="-342900">
                        <a:lnSpc>
                          <a:spcPct val="115000"/>
                        </a:lnSpc>
                        <a:spcAft>
                          <a:spcPts val="0"/>
                        </a:spcAft>
                        <a:buFont typeface="+mj-lt"/>
                        <a:buNone/>
                      </a:pPr>
                      <a:r>
                        <a:rPr lang="en-GB" sz="700" dirty="0" smtClean="0">
                          <a:latin typeface="Tahoma"/>
                          <a:ea typeface="Calibri"/>
                          <a:cs typeface="Times New Roman"/>
                        </a:rPr>
                        <a:t>B. Co-managed </a:t>
                      </a:r>
                      <a:r>
                        <a:rPr lang="en-GB" sz="700" dirty="0">
                          <a:latin typeface="Tahoma"/>
                          <a:ea typeface="Calibri"/>
                          <a:cs typeface="Times New Roman"/>
                        </a:rPr>
                        <a:t>Protected Areas</a:t>
                      </a:r>
                      <a:endParaRPr lang="en-GB" sz="1000" dirty="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n-GB"/>
                    </a:p>
                  </a:txBody>
                  <a:tcPr/>
                </a:tc>
                <a:tc hMerge="1">
                  <a:txBody>
                    <a:bodyPr/>
                    <a:lstStyle/>
                    <a:p>
                      <a:endParaRPr lang="en-GB"/>
                    </a:p>
                  </a:txBody>
                  <a:tcPr/>
                </a:tc>
                <a:tc gridSpan="3">
                  <a:txBody>
                    <a:bodyPr/>
                    <a:lstStyle/>
                    <a:p>
                      <a:pPr>
                        <a:lnSpc>
                          <a:spcPct val="115000"/>
                        </a:lnSpc>
                        <a:spcAft>
                          <a:spcPts val="0"/>
                        </a:spcAft>
                      </a:pPr>
                      <a:r>
                        <a:rPr lang="en-GB" sz="700" b="1" dirty="0">
                          <a:latin typeface="Tahoma-Bold"/>
                          <a:ea typeface="Calibri"/>
                          <a:cs typeface="Tahoma-Bold"/>
                        </a:rPr>
                        <a:t>C. Private Protected Areas</a:t>
                      </a:r>
                      <a:endParaRPr lang="en-GB" sz="1000" dirty="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n-GB"/>
                    </a:p>
                  </a:txBody>
                  <a:tcPr/>
                </a:tc>
                <a:tc hMerge="1">
                  <a:txBody>
                    <a:bodyPr/>
                    <a:lstStyle/>
                    <a:p>
                      <a:endParaRPr lang="en-GB"/>
                    </a:p>
                  </a:txBody>
                  <a:tcPr/>
                </a:tc>
                <a:tc gridSpan="2">
                  <a:txBody>
                    <a:bodyPr/>
                    <a:lstStyle/>
                    <a:p>
                      <a:pPr>
                        <a:lnSpc>
                          <a:spcPct val="115000"/>
                        </a:lnSpc>
                        <a:spcAft>
                          <a:spcPts val="0"/>
                        </a:spcAft>
                      </a:pPr>
                      <a:r>
                        <a:rPr lang="en-GB" sz="700" b="1" dirty="0">
                          <a:latin typeface="Tahoma-Bold"/>
                          <a:ea typeface="Calibri"/>
                          <a:cs typeface="Tahoma-Bold"/>
                        </a:rPr>
                        <a:t>D. Community</a:t>
                      </a:r>
                      <a:endParaRPr lang="en-GB" sz="1000" dirty="0">
                        <a:latin typeface="Calibri"/>
                        <a:ea typeface="Calibri"/>
                        <a:cs typeface="Times New Roman"/>
                      </a:endParaRPr>
                    </a:p>
                    <a:p>
                      <a:pPr>
                        <a:lnSpc>
                          <a:spcPct val="115000"/>
                        </a:lnSpc>
                        <a:spcAft>
                          <a:spcPts val="0"/>
                        </a:spcAft>
                      </a:pPr>
                      <a:r>
                        <a:rPr lang="en-GB" sz="700" b="1" dirty="0">
                          <a:latin typeface="Tahoma-Bold"/>
                          <a:ea typeface="Calibri"/>
                          <a:cs typeface="Tahoma-Bold"/>
                        </a:rPr>
                        <a:t>Conserved Areas</a:t>
                      </a:r>
                      <a:endParaRPr lang="en-GB" sz="1000" dirty="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n-GB"/>
                    </a:p>
                  </a:txBody>
                  <a:tcPr/>
                </a:tc>
              </a:tr>
              <a:tr h="1111958">
                <a:tc>
                  <a:txBody>
                    <a:bodyPr/>
                    <a:lstStyle/>
                    <a:p>
                      <a:pPr>
                        <a:lnSpc>
                          <a:spcPct val="115000"/>
                        </a:lnSpc>
                        <a:spcAft>
                          <a:spcPts val="0"/>
                        </a:spcAft>
                      </a:pPr>
                      <a:r>
                        <a:rPr lang="en-GB" sz="700" b="1" dirty="0">
                          <a:solidFill>
                            <a:schemeClr val="bg1"/>
                          </a:solidFill>
                          <a:latin typeface="Tahoma-Bold"/>
                          <a:ea typeface="Calibri"/>
                          <a:cs typeface="Tahoma-Bold"/>
                        </a:rPr>
                        <a:t>IUCN Category</a:t>
                      </a:r>
                      <a:endParaRPr lang="en-GB" sz="1000" dirty="0">
                        <a:solidFill>
                          <a:schemeClr val="bg1"/>
                        </a:solidFill>
                        <a:latin typeface="Calibri"/>
                        <a:ea typeface="Calibri"/>
                        <a:cs typeface="Times New Roman"/>
                      </a:endParaRPr>
                    </a:p>
                    <a:p>
                      <a:pPr>
                        <a:lnSpc>
                          <a:spcPct val="115000"/>
                        </a:lnSpc>
                        <a:spcAft>
                          <a:spcPts val="0"/>
                        </a:spcAft>
                      </a:pPr>
                      <a:r>
                        <a:rPr lang="en-GB" sz="700" b="1" dirty="0">
                          <a:solidFill>
                            <a:schemeClr val="bg1"/>
                          </a:solidFill>
                          <a:latin typeface="Tahoma-Bold"/>
                          <a:ea typeface="Calibri"/>
                          <a:cs typeface="Tahoma-Bold"/>
                        </a:rPr>
                        <a:t>(management.</a:t>
                      </a:r>
                      <a:endParaRPr lang="en-GB" sz="1000" dirty="0">
                        <a:solidFill>
                          <a:schemeClr val="bg1"/>
                        </a:solidFill>
                        <a:latin typeface="Calibri"/>
                        <a:ea typeface="Calibri"/>
                        <a:cs typeface="Times New Roman"/>
                      </a:endParaRPr>
                    </a:p>
                    <a:p>
                      <a:pPr>
                        <a:lnSpc>
                          <a:spcPct val="115000"/>
                        </a:lnSpc>
                        <a:spcAft>
                          <a:spcPts val="0"/>
                        </a:spcAft>
                      </a:pPr>
                      <a:r>
                        <a:rPr lang="en-GB" sz="700" b="1" dirty="0">
                          <a:solidFill>
                            <a:schemeClr val="bg1"/>
                          </a:solidFill>
                          <a:latin typeface="Tahoma-Bold"/>
                          <a:ea typeface="Calibri"/>
                          <a:cs typeface="Tahoma-Bold"/>
                        </a:rPr>
                        <a:t>objective)</a:t>
                      </a:r>
                      <a:endParaRPr lang="en-GB" sz="1000" dirty="0">
                        <a:solidFill>
                          <a:schemeClr val="bg1"/>
                        </a:solidFill>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nSpc>
                          <a:spcPct val="115000"/>
                        </a:lnSpc>
                        <a:spcAft>
                          <a:spcPts val="0"/>
                        </a:spcAft>
                      </a:pPr>
                      <a:r>
                        <a:rPr lang="en-GB" sz="700" dirty="0">
                          <a:latin typeface="Tahoma"/>
                          <a:ea typeface="Calibri"/>
                          <a:cs typeface="Times New Roman"/>
                        </a:rPr>
                        <a:t>Federal</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or</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national</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ministry</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or</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agency</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in charge</a:t>
                      </a:r>
                      <a:endParaRPr lang="en-GB" sz="1000" dirty="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GB" sz="700" dirty="0">
                          <a:latin typeface="Tahoma"/>
                          <a:ea typeface="Calibri"/>
                          <a:cs typeface="Times New Roman"/>
                        </a:rPr>
                        <a:t>Local/</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municipal</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ministry</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or</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agency in</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charge</a:t>
                      </a:r>
                      <a:endParaRPr lang="en-GB" sz="1000" dirty="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GB" sz="700" dirty="0">
                          <a:latin typeface="Tahoma"/>
                          <a:ea typeface="Calibri"/>
                          <a:cs typeface="Times New Roman"/>
                        </a:rPr>
                        <a:t>Government delegated</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management</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(e.g.</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to an</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NGO)</a:t>
                      </a:r>
                      <a:endParaRPr lang="en-GB" sz="1000" dirty="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GB" sz="700" dirty="0" err="1">
                          <a:latin typeface="Tahoma"/>
                          <a:ea typeface="Calibri"/>
                          <a:cs typeface="Times New Roman"/>
                        </a:rPr>
                        <a:t>Transboundary</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conservation</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 involving</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state</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agencies &amp;</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others)</a:t>
                      </a:r>
                      <a:endParaRPr lang="en-GB" sz="1000" dirty="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GB" sz="700">
                          <a:latin typeface="Tahoma"/>
                          <a:ea typeface="Calibri"/>
                          <a:cs typeface="Times New Roman"/>
                        </a:rPr>
                        <a:t>Collaborative</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management</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(various</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forms of</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pluralist</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influence)</a:t>
                      </a: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GB" sz="700">
                          <a:latin typeface="Tahoma"/>
                          <a:ea typeface="Calibri"/>
                          <a:cs typeface="Times New Roman"/>
                        </a:rPr>
                        <a:t>Joint</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management</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(pluralist</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management</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board)</a:t>
                      </a: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GB" sz="700">
                          <a:latin typeface="Tahoma"/>
                          <a:ea typeface="Calibri"/>
                          <a:cs typeface="Times New Roman"/>
                        </a:rPr>
                        <a:t>Declared</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and run</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by individual</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landowner</a:t>
                      </a: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GB" sz="700">
                          <a:latin typeface="Tahoma"/>
                          <a:ea typeface="Calibri"/>
                          <a:cs typeface="Times New Roman"/>
                        </a:rPr>
                        <a:t>…by</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non-profit</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organisations</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(e.g.</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NGOs,</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universities,</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etc.)</a:t>
                      </a: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GB" sz="700">
                          <a:latin typeface="Tahoma"/>
                          <a:ea typeface="Calibri"/>
                          <a:cs typeface="Times New Roman"/>
                        </a:rPr>
                        <a:t>…by for</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profit organisations</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(e.g.</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individual or</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corporate</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land-owners)</a:t>
                      </a: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GB" sz="700">
                          <a:latin typeface="Tahoma"/>
                          <a:ea typeface="Calibri"/>
                          <a:cs typeface="Times New Roman"/>
                        </a:rPr>
                        <a:t>Declared</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and</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run by</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indigenous</a:t>
                      </a:r>
                      <a:endParaRPr lang="en-GB" sz="1000">
                        <a:latin typeface="Calibri"/>
                        <a:ea typeface="Calibri"/>
                        <a:cs typeface="Times New Roman"/>
                      </a:endParaRPr>
                    </a:p>
                    <a:p>
                      <a:pPr>
                        <a:lnSpc>
                          <a:spcPct val="115000"/>
                        </a:lnSpc>
                        <a:spcAft>
                          <a:spcPts val="0"/>
                        </a:spcAft>
                      </a:pPr>
                      <a:r>
                        <a:rPr lang="en-GB" sz="700">
                          <a:latin typeface="Tahoma"/>
                          <a:ea typeface="Calibri"/>
                          <a:cs typeface="Times New Roman"/>
                        </a:rPr>
                        <a:t>peoples</a:t>
                      </a: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GB" sz="700" dirty="0">
                          <a:latin typeface="Tahoma"/>
                          <a:ea typeface="Calibri"/>
                          <a:cs typeface="Times New Roman"/>
                        </a:rPr>
                        <a:t>Declared</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and run</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by local</a:t>
                      </a:r>
                      <a:endParaRPr lang="en-GB" sz="1000" dirty="0">
                        <a:latin typeface="Calibri"/>
                        <a:ea typeface="Calibri"/>
                        <a:cs typeface="Times New Roman"/>
                      </a:endParaRPr>
                    </a:p>
                    <a:p>
                      <a:pPr>
                        <a:lnSpc>
                          <a:spcPct val="115000"/>
                        </a:lnSpc>
                        <a:spcAft>
                          <a:spcPts val="0"/>
                        </a:spcAft>
                      </a:pPr>
                      <a:r>
                        <a:rPr lang="en-GB" sz="700" dirty="0">
                          <a:latin typeface="Tahoma"/>
                          <a:ea typeface="Calibri"/>
                          <a:cs typeface="Times New Roman"/>
                        </a:rPr>
                        <a:t>communities</a:t>
                      </a:r>
                      <a:endParaRPr lang="en-GB" sz="1000" dirty="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611617">
                <a:tc>
                  <a:txBody>
                    <a:bodyPr/>
                    <a:lstStyle/>
                    <a:p>
                      <a:pPr>
                        <a:lnSpc>
                          <a:spcPct val="115000"/>
                        </a:lnSpc>
                        <a:spcAft>
                          <a:spcPts val="0"/>
                        </a:spcAft>
                      </a:pPr>
                      <a:r>
                        <a:rPr lang="en-GB" sz="700" b="1">
                          <a:latin typeface="Tahoma-Bold"/>
                          <a:ea typeface="Calibri"/>
                          <a:cs typeface="Tahoma-Bold"/>
                        </a:rPr>
                        <a:t>I - Strict Nature</a:t>
                      </a:r>
                      <a:endParaRPr lang="en-GB" sz="1000">
                        <a:latin typeface="Calibri"/>
                        <a:ea typeface="Calibri"/>
                        <a:cs typeface="Times New Roman"/>
                      </a:endParaRPr>
                    </a:p>
                    <a:p>
                      <a:pPr>
                        <a:lnSpc>
                          <a:spcPct val="115000"/>
                        </a:lnSpc>
                        <a:spcAft>
                          <a:spcPts val="0"/>
                        </a:spcAft>
                      </a:pPr>
                      <a:r>
                        <a:rPr lang="en-GB" sz="700" b="1">
                          <a:latin typeface="Tahoma-Bold"/>
                          <a:ea typeface="Calibri"/>
                          <a:cs typeface="Tahoma-Bold"/>
                        </a:rPr>
                        <a:t>Reserve/</a:t>
                      </a:r>
                      <a:endParaRPr lang="en-GB" sz="1000">
                        <a:latin typeface="Calibri"/>
                        <a:ea typeface="Calibri"/>
                        <a:cs typeface="Times New Roman"/>
                      </a:endParaRPr>
                    </a:p>
                    <a:p>
                      <a:pPr>
                        <a:lnSpc>
                          <a:spcPct val="115000"/>
                        </a:lnSpc>
                        <a:spcAft>
                          <a:spcPts val="0"/>
                        </a:spcAft>
                      </a:pPr>
                      <a:r>
                        <a:rPr lang="en-GB" sz="700" b="1">
                          <a:latin typeface="Tahoma-Bold"/>
                          <a:ea typeface="Calibri"/>
                          <a:cs typeface="Tahoma-Bold"/>
                        </a:rPr>
                        <a:t>Wilderness</a:t>
                      </a:r>
                      <a:endParaRPr lang="en-GB" sz="1000">
                        <a:latin typeface="Calibri"/>
                        <a:ea typeface="Calibri"/>
                        <a:cs typeface="Times New Roman"/>
                      </a:endParaRPr>
                    </a:p>
                    <a:p>
                      <a:pPr>
                        <a:lnSpc>
                          <a:spcPct val="115000"/>
                        </a:lnSpc>
                        <a:spcAft>
                          <a:spcPts val="0"/>
                        </a:spcAft>
                      </a:pPr>
                      <a:r>
                        <a:rPr lang="en-GB" sz="700" b="1">
                          <a:latin typeface="Tahoma-Bold"/>
                          <a:ea typeface="Calibri"/>
                          <a:cs typeface="Tahoma-Bold"/>
                        </a:rPr>
                        <a:t>Area</a:t>
                      </a: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dirty="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56263">
                <a:tc>
                  <a:txBody>
                    <a:bodyPr/>
                    <a:lstStyle/>
                    <a:p>
                      <a:pPr>
                        <a:lnSpc>
                          <a:spcPct val="115000"/>
                        </a:lnSpc>
                        <a:spcAft>
                          <a:spcPts val="0"/>
                        </a:spcAft>
                      </a:pPr>
                      <a:r>
                        <a:rPr lang="en-GB" sz="700" b="1">
                          <a:latin typeface="Tahoma-Bold"/>
                          <a:ea typeface="Calibri"/>
                          <a:cs typeface="Tahoma-Bold"/>
                        </a:rPr>
                        <a:t>II – National</a:t>
                      </a:r>
                      <a:endParaRPr lang="en-GB" sz="1000">
                        <a:latin typeface="Calibri"/>
                        <a:ea typeface="Calibri"/>
                        <a:cs typeface="Times New Roman"/>
                      </a:endParaRPr>
                    </a:p>
                    <a:p>
                      <a:pPr>
                        <a:lnSpc>
                          <a:spcPct val="115000"/>
                        </a:lnSpc>
                        <a:spcAft>
                          <a:spcPts val="0"/>
                        </a:spcAft>
                      </a:pPr>
                      <a:r>
                        <a:rPr lang="en-GB" sz="700" b="1">
                          <a:latin typeface="Tahoma-Bold"/>
                          <a:ea typeface="Calibri"/>
                          <a:cs typeface="Tahoma-Bold"/>
                        </a:rPr>
                        <a:t>Park</a:t>
                      </a:r>
                      <a:endParaRPr lang="en-GB" sz="1000">
                        <a:latin typeface="Calibri"/>
                        <a:ea typeface="Calibri"/>
                        <a:cs typeface="Times New Roman"/>
                      </a:endParaRPr>
                    </a:p>
                    <a:p>
                      <a:pPr>
                        <a:lnSpc>
                          <a:spcPct val="115000"/>
                        </a:lnSpc>
                        <a:spcAft>
                          <a:spcPts val="0"/>
                        </a:spcAft>
                      </a:pPr>
                      <a:r>
                        <a:rPr lang="en-GB" sz="700" b="1">
                          <a:latin typeface="Tahoma-Bold"/>
                          <a:ea typeface="Calibri"/>
                          <a:cs typeface="Tahoma-Bold"/>
                        </a:rPr>
                        <a:t>(ecosystem</a:t>
                      </a:r>
                      <a:endParaRPr lang="en-GB" sz="1000">
                        <a:latin typeface="Calibri"/>
                        <a:ea typeface="Calibri"/>
                        <a:cs typeface="Times New Roman"/>
                      </a:endParaRPr>
                    </a:p>
                    <a:p>
                      <a:pPr>
                        <a:lnSpc>
                          <a:spcPct val="115000"/>
                        </a:lnSpc>
                        <a:spcAft>
                          <a:spcPts val="0"/>
                        </a:spcAft>
                      </a:pPr>
                      <a:r>
                        <a:rPr lang="en-GB" sz="700" b="1">
                          <a:latin typeface="Tahoma-Bold"/>
                          <a:ea typeface="Calibri"/>
                          <a:cs typeface="Tahoma-Bold"/>
                        </a:rPr>
                        <a:t>protection;</a:t>
                      </a:r>
                      <a:endParaRPr lang="en-GB" sz="1000">
                        <a:latin typeface="Calibri"/>
                        <a:ea typeface="Calibri"/>
                        <a:cs typeface="Times New Roman"/>
                      </a:endParaRPr>
                    </a:p>
                    <a:p>
                      <a:pPr>
                        <a:lnSpc>
                          <a:spcPct val="115000"/>
                        </a:lnSpc>
                        <a:spcAft>
                          <a:spcPts val="0"/>
                        </a:spcAft>
                      </a:pPr>
                      <a:r>
                        <a:rPr lang="en-GB" sz="700" b="1">
                          <a:latin typeface="Tahoma-Bold"/>
                          <a:ea typeface="Calibri"/>
                          <a:cs typeface="Tahoma-Bold"/>
                        </a:rPr>
                        <a:t>protection</a:t>
                      </a:r>
                      <a:endParaRPr lang="en-GB" sz="1000">
                        <a:latin typeface="Calibri"/>
                        <a:ea typeface="Calibri"/>
                        <a:cs typeface="Times New Roman"/>
                      </a:endParaRPr>
                    </a:p>
                    <a:p>
                      <a:pPr>
                        <a:lnSpc>
                          <a:spcPct val="115000"/>
                        </a:lnSpc>
                        <a:spcAft>
                          <a:spcPts val="0"/>
                        </a:spcAft>
                      </a:pPr>
                      <a:r>
                        <a:rPr lang="en-GB" sz="700" b="1">
                          <a:latin typeface="Tahoma-Bold"/>
                          <a:ea typeface="Calibri"/>
                          <a:cs typeface="Tahoma-Bold"/>
                        </a:rPr>
                        <a:t>of cultural</a:t>
                      </a:r>
                      <a:endParaRPr lang="en-GB" sz="1000">
                        <a:latin typeface="Calibri"/>
                        <a:ea typeface="Calibri"/>
                        <a:cs typeface="Times New Roman"/>
                      </a:endParaRPr>
                    </a:p>
                    <a:p>
                      <a:pPr>
                        <a:lnSpc>
                          <a:spcPct val="115000"/>
                        </a:lnSpc>
                        <a:spcAft>
                          <a:spcPts val="0"/>
                        </a:spcAft>
                      </a:pPr>
                      <a:r>
                        <a:rPr lang="en-GB" sz="700" b="1">
                          <a:latin typeface="Tahoma-Bold"/>
                          <a:ea typeface="Calibri"/>
                          <a:cs typeface="Tahoma-Bold"/>
                        </a:rPr>
                        <a:t>values)</a:t>
                      </a: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dirty="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4647">
                <a:tc>
                  <a:txBody>
                    <a:bodyPr/>
                    <a:lstStyle/>
                    <a:p>
                      <a:pPr>
                        <a:lnSpc>
                          <a:spcPct val="115000"/>
                        </a:lnSpc>
                        <a:spcAft>
                          <a:spcPts val="0"/>
                        </a:spcAft>
                      </a:pPr>
                      <a:r>
                        <a:rPr lang="en-GB" sz="700" b="1">
                          <a:latin typeface="Tahoma-Bold"/>
                          <a:ea typeface="Calibri"/>
                          <a:cs typeface="Tahoma-Bold"/>
                        </a:rPr>
                        <a:t>III – Natural</a:t>
                      </a:r>
                      <a:endParaRPr lang="en-GB" sz="1000">
                        <a:latin typeface="Calibri"/>
                        <a:ea typeface="Calibri"/>
                        <a:cs typeface="Times New Roman"/>
                      </a:endParaRPr>
                    </a:p>
                    <a:p>
                      <a:pPr>
                        <a:lnSpc>
                          <a:spcPct val="115000"/>
                        </a:lnSpc>
                        <a:spcAft>
                          <a:spcPts val="0"/>
                        </a:spcAft>
                      </a:pPr>
                      <a:r>
                        <a:rPr lang="en-GB" sz="700" b="1">
                          <a:latin typeface="Tahoma-Bold"/>
                          <a:ea typeface="Calibri"/>
                          <a:cs typeface="Tahoma-Bold"/>
                        </a:rPr>
                        <a:t>Monument</a:t>
                      </a: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89293">
                <a:tc>
                  <a:txBody>
                    <a:bodyPr/>
                    <a:lstStyle/>
                    <a:p>
                      <a:pPr>
                        <a:lnSpc>
                          <a:spcPct val="115000"/>
                        </a:lnSpc>
                        <a:spcAft>
                          <a:spcPts val="0"/>
                        </a:spcAft>
                      </a:pPr>
                      <a:r>
                        <a:rPr lang="en-GB" sz="700" b="1">
                          <a:latin typeface="Tahoma-Bold"/>
                          <a:ea typeface="Calibri"/>
                          <a:cs typeface="Tahoma-Bold"/>
                        </a:rPr>
                        <a:t>IV – Habitat/</a:t>
                      </a:r>
                      <a:endParaRPr lang="en-GB" sz="1000">
                        <a:latin typeface="Calibri"/>
                        <a:ea typeface="Calibri"/>
                        <a:cs typeface="Times New Roman"/>
                      </a:endParaRPr>
                    </a:p>
                    <a:p>
                      <a:pPr>
                        <a:lnSpc>
                          <a:spcPct val="115000"/>
                        </a:lnSpc>
                        <a:spcAft>
                          <a:spcPts val="0"/>
                        </a:spcAft>
                      </a:pPr>
                      <a:r>
                        <a:rPr lang="en-GB" sz="700" b="1">
                          <a:latin typeface="Tahoma-Bold"/>
                          <a:ea typeface="Calibri"/>
                          <a:cs typeface="Tahoma-Bold"/>
                        </a:rPr>
                        <a:t>Species Management</a:t>
                      </a: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89293">
                <a:tc>
                  <a:txBody>
                    <a:bodyPr/>
                    <a:lstStyle/>
                    <a:p>
                      <a:pPr>
                        <a:lnSpc>
                          <a:spcPct val="115000"/>
                        </a:lnSpc>
                        <a:spcAft>
                          <a:spcPts val="0"/>
                        </a:spcAft>
                      </a:pPr>
                      <a:r>
                        <a:rPr lang="en-GB" sz="700" b="1">
                          <a:latin typeface="Tahoma-Bold"/>
                          <a:ea typeface="Calibri"/>
                          <a:cs typeface="Tahoma-Bold"/>
                        </a:rPr>
                        <a:t>V – Protected</a:t>
                      </a:r>
                      <a:endParaRPr lang="en-GB" sz="1000">
                        <a:latin typeface="Calibri"/>
                        <a:ea typeface="Calibri"/>
                        <a:cs typeface="Times New Roman"/>
                      </a:endParaRPr>
                    </a:p>
                    <a:p>
                      <a:pPr>
                        <a:lnSpc>
                          <a:spcPct val="115000"/>
                        </a:lnSpc>
                        <a:spcAft>
                          <a:spcPts val="0"/>
                        </a:spcAft>
                      </a:pPr>
                      <a:r>
                        <a:rPr lang="en-GB" sz="700" b="1">
                          <a:latin typeface="Tahoma-Bold"/>
                          <a:ea typeface="Calibri"/>
                          <a:cs typeface="Tahoma-Bold"/>
                        </a:rPr>
                        <a:t>Landscape/</a:t>
                      </a:r>
                      <a:endParaRPr lang="en-GB" sz="1000">
                        <a:latin typeface="Calibri"/>
                        <a:ea typeface="Calibri"/>
                        <a:cs typeface="Times New Roman"/>
                      </a:endParaRPr>
                    </a:p>
                    <a:p>
                      <a:pPr>
                        <a:lnSpc>
                          <a:spcPct val="115000"/>
                        </a:lnSpc>
                        <a:spcAft>
                          <a:spcPts val="0"/>
                        </a:spcAft>
                      </a:pPr>
                      <a:r>
                        <a:rPr lang="en-GB" sz="700" b="1">
                          <a:latin typeface="Tahoma-Bold"/>
                          <a:ea typeface="Calibri"/>
                          <a:cs typeface="Tahoma-Bold"/>
                        </a:rPr>
                        <a:t>Seascape</a:t>
                      </a: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66970">
                <a:tc>
                  <a:txBody>
                    <a:bodyPr/>
                    <a:lstStyle/>
                    <a:p>
                      <a:pPr>
                        <a:lnSpc>
                          <a:spcPct val="115000"/>
                        </a:lnSpc>
                        <a:spcAft>
                          <a:spcPts val="0"/>
                        </a:spcAft>
                      </a:pPr>
                      <a:r>
                        <a:rPr lang="en-GB" sz="700" b="1">
                          <a:latin typeface="Tahoma-Bold"/>
                          <a:ea typeface="Calibri"/>
                          <a:cs typeface="Tahoma-Bold"/>
                        </a:rPr>
                        <a:t>VI – Managed</a:t>
                      </a:r>
                      <a:endParaRPr lang="en-GB" sz="1000">
                        <a:latin typeface="Calibri"/>
                        <a:ea typeface="Calibri"/>
                        <a:cs typeface="Times New Roman"/>
                      </a:endParaRPr>
                    </a:p>
                    <a:p>
                      <a:pPr>
                        <a:lnSpc>
                          <a:spcPct val="115000"/>
                        </a:lnSpc>
                        <a:spcAft>
                          <a:spcPts val="0"/>
                        </a:spcAft>
                      </a:pPr>
                      <a:r>
                        <a:rPr lang="en-GB" sz="700" b="1">
                          <a:latin typeface="Tahoma-Bold"/>
                          <a:ea typeface="Calibri"/>
                          <a:cs typeface="Tahoma-Bold"/>
                        </a:rPr>
                        <a:t>Resource</a:t>
                      </a: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1000" dirty="0">
                        <a:latin typeface="Calibri"/>
                        <a:ea typeface="Calibri"/>
                        <a:cs typeface="Times New Roman"/>
                      </a:endParaRPr>
                    </a:p>
                  </a:txBody>
                  <a:tcPr marL="59832" marR="59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pic>
        <p:nvPicPr>
          <p:cNvPr id="4" name="Picture 3" descr="C:\Users\GBF\Pictures\KEY LOGOS etc\LOGOS of the Consortium\IUCN_normal_colour compressed.jpg"/>
          <p:cNvPicPr/>
          <p:nvPr/>
        </p:nvPicPr>
        <p:blipFill>
          <a:blip r:embed="rId2" cstate="print"/>
          <a:srcRect/>
          <a:stretch>
            <a:fillRect/>
          </a:stretch>
        </p:blipFill>
        <p:spPr bwMode="auto">
          <a:xfrm>
            <a:off x="7020272" y="6093296"/>
            <a:ext cx="647765" cy="565159"/>
          </a:xfrm>
          <a:prstGeom prst="rect">
            <a:avLst/>
          </a:prstGeom>
          <a:noFill/>
          <a:ln w="9525">
            <a:noFill/>
            <a:miter lim="800000"/>
            <a:headEnd/>
            <a:tailEnd/>
          </a:ln>
        </p:spPr>
      </p:pic>
      <p:pic>
        <p:nvPicPr>
          <p:cNvPr id="5" name="Picture 4" descr="C:\Users\GBF\Pictures\KEY LOGOS etc\other LETTERHEADS &amp; LOGOS\wcpa-logo-colour.gif"/>
          <p:cNvPicPr/>
          <p:nvPr/>
        </p:nvPicPr>
        <p:blipFill>
          <a:blip r:embed="rId3" cstate="print"/>
          <a:srcRect/>
          <a:stretch>
            <a:fillRect/>
          </a:stretch>
        </p:blipFill>
        <p:spPr bwMode="auto">
          <a:xfrm>
            <a:off x="6012160" y="6165304"/>
            <a:ext cx="824082" cy="442264"/>
          </a:xfrm>
          <a:prstGeom prst="rect">
            <a:avLst/>
          </a:prstGeom>
          <a:noFill/>
          <a:ln w="9525">
            <a:noFill/>
            <a:miter lim="800000"/>
            <a:headEnd/>
            <a:tailEnd/>
          </a:ln>
        </p:spPr>
      </p:pic>
      <p:pic>
        <p:nvPicPr>
          <p:cNvPr id="7" name="Picture 5" descr="UNEP WCMCrgb.gif"/>
          <p:cNvPicPr>
            <a:picLocks noChangeAspect="1"/>
          </p:cNvPicPr>
          <p:nvPr/>
        </p:nvPicPr>
        <p:blipFill>
          <a:blip r:embed="rId4"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44624"/>
            <a:ext cx="8458200" cy="1143000"/>
          </a:xfrm>
        </p:spPr>
        <p:txBody>
          <a:bodyPr/>
          <a:lstStyle/>
          <a:p>
            <a:r>
              <a:rPr lang="en-GB" dirty="0" smtClean="0"/>
              <a:t>Global definition of ICCAs</a:t>
            </a:r>
            <a:endParaRPr lang="en-US" dirty="0" smtClean="0"/>
          </a:p>
        </p:txBody>
      </p:sp>
      <p:sp>
        <p:nvSpPr>
          <p:cNvPr id="3" name="Content Placeholder 2"/>
          <p:cNvSpPr>
            <a:spLocks noGrp="1"/>
          </p:cNvSpPr>
          <p:nvPr>
            <p:ph idx="1"/>
          </p:nvPr>
        </p:nvSpPr>
        <p:spPr>
          <a:xfrm>
            <a:off x="214313" y="1268760"/>
            <a:ext cx="8624887" cy="4191000"/>
          </a:xfrm>
        </p:spPr>
        <p:txBody>
          <a:bodyPr/>
          <a:lstStyle/>
          <a:p>
            <a:pPr>
              <a:buClr>
                <a:schemeClr val="accent5">
                  <a:lumMod val="25000"/>
                </a:schemeClr>
              </a:buClr>
              <a:buFont typeface="Wingdings" pitchFamily="2" charset="2"/>
              <a:buChar char="q"/>
              <a:defRPr/>
            </a:pPr>
            <a:r>
              <a:rPr lang="en-GB" sz="1800" i="1" u="sng" dirty="0" smtClean="0">
                <a:solidFill>
                  <a:schemeClr val="accent5">
                    <a:lumMod val="25000"/>
                  </a:schemeClr>
                </a:solidFill>
                <a:latin typeface="Arial" charset="0"/>
                <a:ea typeface="+mn-ea"/>
              </a:rPr>
              <a:t>IUCN Protected area definition</a:t>
            </a:r>
            <a:r>
              <a:rPr lang="en-GB" sz="1800" dirty="0" smtClean="0">
                <a:solidFill>
                  <a:schemeClr val="accent5">
                    <a:lumMod val="25000"/>
                  </a:schemeClr>
                </a:solidFill>
                <a:ea typeface="Tahoma" pitchFamily="34" charset="0"/>
                <a:cs typeface="Tahoma" pitchFamily="34" charset="0"/>
              </a:rPr>
              <a:t>: </a:t>
            </a:r>
          </a:p>
          <a:p>
            <a:pPr>
              <a:buClr>
                <a:schemeClr val="accent5">
                  <a:lumMod val="25000"/>
                </a:schemeClr>
              </a:buClr>
              <a:buNone/>
              <a:defRPr/>
            </a:pPr>
            <a:r>
              <a:rPr lang="en-GB" sz="1800" dirty="0" smtClean="0">
                <a:solidFill>
                  <a:schemeClr val="accent5">
                    <a:lumMod val="25000"/>
                  </a:schemeClr>
                </a:solidFill>
                <a:ea typeface="Tahoma" pitchFamily="34" charset="0"/>
                <a:cs typeface="Tahoma" pitchFamily="34" charset="0"/>
              </a:rPr>
              <a:t>	“</a:t>
            </a:r>
            <a:r>
              <a:rPr lang="en-GB" sz="1800" i="1" dirty="0" smtClean="0">
                <a:solidFill>
                  <a:schemeClr val="accent5">
                    <a:lumMod val="25000"/>
                  </a:schemeClr>
                </a:solidFill>
                <a:ea typeface="Tahoma" pitchFamily="34" charset="0"/>
                <a:cs typeface="Tahoma" pitchFamily="34" charset="0"/>
              </a:rPr>
              <a:t>a clearly </a:t>
            </a:r>
            <a:r>
              <a:rPr lang="en-GB" sz="1800" i="1" dirty="0" smtClean="0">
                <a:solidFill>
                  <a:srgbClr val="C00000"/>
                </a:solidFill>
                <a:ea typeface="Tahoma" pitchFamily="34" charset="0"/>
                <a:cs typeface="Tahoma" pitchFamily="34" charset="0"/>
              </a:rPr>
              <a:t>defined geographical space</a:t>
            </a:r>
            <a:r>
              <a:rPr lang="en-GB" sz="1800" i="1" dirty="0" smtClean="0">
                <a:solidFill>
                  <a:schemeClr val="accent5">
                    <a:lumMod val="25000"/>
                  </a:schemeClr>
                </a:solidFill>
                <a:ea typeface="Tahoma" pitchFamily="34" charset="0"/>
                <a:cs typeface="Tahoma" pitchFamily="34" charset="0"/>
              </a:rPr>
              <a:t>, recognised, dedicated and managed, through legal or other effective means, to achieve the long-term conservation of nature with associated ecosystem services and cultural values</a:t>
            </a:r>
            <a:r>
              <a:rPr lang="en-GB" sz="1800" dirty="0" smtClean="0">
                <a:solidFill>
                  <a:schemeClr val="accent5">
                    <a:lumMod val="25000"/>
                  </a:schemeClr>
                </a:solidFill>
                <a:ea typeface="Tahoma" pitchFamily="34" charset="0"/>
                <a:cs typeface="Tahoma" pitchFamily="34" charset="0"/>
              </a:rPr>
              <a:t>” (Dudley et al, 2008)</a:t>
            </a:r>
            <a:endParaRPr lang="en-GB" sz="1800" dirty="0" smtClean="0">
              <a:solidFill>
                <a:schemeClr val="accent5">
                  <a:lumMod val="25000"/>
                </a:schemeClr>
              </a:solidFill>
              <a:ea typeface="+mn-ea"/>
            </a:endParaRPr>
          </a:p>
          <a:p>
            <a:pPr>
              <a:buClr>
                <a:schemeClr val="accent5">
                  <a:lumMod val="25000"/>
                </a:schemeClr>
              </a:buClr>
              <a:buFont typeface="Wingdings" pitchFamily="2" charset="2"/>
              <a:buChar char="q"/>
              <a:defRPr/>
            </a:pPr>
            <a:endParaRPr lang="en-GB" sz="1800" i="1" dirty="0" smtClean="0">
              <a:solidFill>
                <a:schemeClr val="accent5">
                  <a:lumMod val="25000"/>
                </a:schemeClr>
              </a:solidFill>
              <a:latin typeface="Arial" charset="0"/>
              <a:ea typeface="+mn-ea"/>
            </a:endParaRPr>
          </a:p>
          <a:p>
            <a:pPr>
              <a:buClr>
                <a:schemeClr val="accent5">
                  <a:lumMod val="25000"/>
                </a:schemeClr>
              </a:buClr>
              <a:buFont typeface="Wingdings" pitchFamily="2" charset="2"/>
              <a:buChar char="q"/>
              <a:defRPr/>
            </a:pPr>
            <a:r>
              <a:rPr lang="en-GB" sz="1800" i="1" u="sng" dirty="0" smtClean="0">
                <a:solidFill>
                  <a:schemeClr val="accent5">
                    <a:lumMod val="25000"/>
                  </a:schemeClr>
                </a:solidFill>
                <a:latin typeface="Arial" charset="0"/>
                <a:ea typeface="+mn-ea"/>
              </a:rPr>
              <a:t>Indigenous Peoples &amp; Community Conserved Areas and Territories </a:t>
            </a:r>
            <a:r>
              <a:rPr lang="en-GB" sz="1800" dirty="0" smtClean="0">
                <a:solidFill>
                  <a:schemeClr val="accent5">
                    <a:lumMod val="25000"/>
                  </a:schemeClr>
                </a:solidFill>
                <a:latin typeface="Arial" charset="0"/>
                <a:ea typeface="+mn-ea"/>
              </a:rPr>
              <a:t>(ICCAs):</a:t>
            </a:r>
          </a:p>
          <a:p>
            <a:pPr>
              <a:buClr>
                <a:schemeClr val="accent5">
                  <a:lumMod val="25000"/>
                </a:schemeClr>
              </a:buClr>
              <a:buNone/>
              <a:defRPr/>
            </a:pPr>
            <a:r>
              <a:rPr lang="en-GB" sz="1800" i="1" dirty="0" smtClean="0">
                <a:solidFill>
                  <a:schemeClr val="accent5">
                    <a:lumMod val="25000"/>
                  </a:schemeClr>
                </a:solidFill>
                <a:latin typeface="Arial" charset="0"/>
                <a:ea typeface="+mn-ea"/>
              </a:rPr>
              <a:t>	</a:t>
            </a:r>
            <a:r>
              <a:rPr lang="en-GB" sz="1800" i="1" dirty="0" smtClean="0">
                <a:solidFill>
                  <a:schemeClr val="accent5">
                    <a:lumMod val="25000"/>
                  </a:schemeClr>
                </a:solidFill>
                <a:ea typeface="+mn-ea"/>
              </a:rPr>
              <a:t>“…natural and modified ecosystems including significant biodiversity, ecological services and cultural values </a:t>
            </a:r>
            <a:r>
              <a:rPr lang="en-GB" sz="1800" i="1" dirty="0" smtClean="0">
                <a:solidFill>
                  <a:srgbClr val="C00000"/>
                </a:solidFill>
                <a:ea typeface="+mn-ea"/>
              </a:rPr>
              <a:t>voluntarily conserved </a:t>
            </a:r>
            <a:r>
              <a:rPr lang="en-GB" sz="1800" i="1" dirty="0" smtClean="0">
                <a:solidFill>
                  <a:schemeClr val="accent5">
                    <a:lumMod val="25000"/>
                  </a:schemeClr>
                </a:solidFill>
                <a:ea typeface="+mn-ea"/>
              </a:rPr>
              <a:t>by indigenous and local communities through customary laws or other effective means</a:t>
            </a:r>
            <a:r>
              <a:rPr lang="en-GB" sz="1800" dirty="0" smtClean="0">
                <a:solidFill>
                  <a:schemeClr val="accent5">
                    <a:lumMod val="25000"/>
                  </a:schemeClr>
                </a:solidFill>
                <a:ea typeface="+mn-ea"/>
              </a:rPr>
              <a:t>…” (WPC, </a:t>
            </a:r>
            <a:r>
              <a:rPr lang="en-GB" sz="1800" dirty="0" err="1" smtClean="0">
                <a:solidFill>
                  <a:schemeClr val="accent5">
                    <a:lumMod val="25000"/>
                  </a:schemeClr>
                </a:solidFill>
                <a:ea typeface="+mn-ea"/>
              </a:rPr>
              <a:t>Rec</a:t>
            </a:r>
            <a:r>
              <a:rPr lang="en-GB" sz="1800" dirty="0" smtClean="0">
                <a:solidFill>
                  <a:schemeClr val="accent5">
                    <a:lumMod val="25000"/>
                  </a:schemeClr>
                </a:solidFill>
                <a:ea typeface="+mn-ea"/>
              </a:rPr>
              <a:t> V 26, 2003)</a:t>
            </a:r>
          </a:p>
          <a:p>
            <a:pPr>
              <a:buClr>
                <a:schemeClr val="accent5">
                  <a:lumMod val="25000"/>
                </a:schemeClr>
              </a:buClr>
              <a:buNone/>
              <a:defRPr/>
            </a:pPr>
            <a:endParaRPr lang="en-GB" sz="800" dirty="0" smtClean="0">
              <a:solidFill>
                <a:schemeClr val="accent5">
                  <a:lumMod val="25000"/>
                </a:schemeClr>
              </a:solidFill>
              <a:ea typeface="+mn-ea"/>
            </a:endParaRPr>
          </a:p>
          <a:p>
            <a:pPr>
              <a:buClr>
                <a:schemeClr val="accent5">
                  <a:lumMod val="25000"/>
                </a:schemeClr>
              </a:buClr>
              <a:buFont typeface="Wingdings" pitchFamily="2" charset="2"/>
              <a:buChar char="q"/>
              <a:defRPr/>
            </a:pPr>
            <a:r>
              <a:rPr lang="en-GB" sz="1800" u="sng" dirty="0" smtClean="0">
                <a:solidFill>
                  <a:schemeClr val="accent5">
                    <a:lumMod val="25000"/>
                  </a:schemeClr>
                </a:solidFill>
                <a:ea typeface="+mn-ea"/>
              </a:rPr>
              <a:t>Defining characteristics of ICCAs</a:t>
            </a:r>
          </a:p>
          <a:p>
            <a:pPr marL="1439863" lvl="1" indent="-457200">
              <a:buClr>
                <a:schemeClr val="accent5">
                  <a:lumMod val="25000"/>
                </a:schemeClr>
              </a:buClr>
              <a:buFont typeface="+mj-lt"/>
              <a:buAutoNum type="arabicPeriod"/>
              <a:defRPr/>
            </a:pPr>
            <a:r>
              <a:rPr lang="en-GB" sz="1800" dirty="0" smtClean="0">
                <a:solidFill>
                  <a:schemeClr val="accent5">
                    <a:lumMod val="25000"/>
                  </a:schemeClr>
                </a:solidFill>
              </a:rPr>
              <a:t>Community has </a:t>
            </a:r>
            <a:r>
              <a:rPr lang="en-GB" sz="1800" dirty="0" smtClean="0">
                <a:solidFill>
                  <a:srgbClr val="C00000"/>
                </a:solidFill>
              </a:rPr>
              <a:t>close relationship </a:t>
            </a:r>
            <a:r>
              <a:rPr lang="en-GB" sz="1800" dirty="0" smtClean="0">
                <a:solidFill>
                  <a:schemeClr val="accent5">
                    <a:lumMod val="25000"/>
                  </a:schemeClr>
                </a:solidFill>
              </a:rPr>
              <a:t>with area</a:t>
            </a:r>
          </a:p>
          <a:p>
            <a:pPr marL="1439863" lvl="1" indent="-457200">
              <a:buClr>
                <a:schemeClr val="accent5">
                  <a:lumMod val="25000"/>
                </a:schemeClr>
              </a:buClr>
              <a:buFont typeface="+mj-lt"/>
              <a:buAutoNum type="arabicPeriod"/>
              <a:defRPr/>
            </a:pPr>
            <a:r>
              <a:rPr lang="en-GB" sz="1800" dirty="0" smtClean="0">
                <a:solidFill>
                  <a:schemeClr val="accent5">
                    <a:lumMod val="25000"/>
                  </a:schemeClr>
                </a:solidFill>
              </a:rPr>
              <a:t>Community </a:t>
            </a:r>
            <a:r>
              <a:rPr lang="en-GB" sz="1800" dirty="0" smtClean="0">
                <a:solidFill>
                  <a:srgbClr val="C00000"/>
                </a:solidFill>
              </a:rPr>
              <a:t>holds power in decisions</a:t>
            </a:r>
            <a:r>
              <a:rPr lang="en-GB" sz="1800" dirty="0" smtClean="0">
                <a:solidFill>
                  <a:schemeClr val="accent5">
                    <a:lumMod val="25000"/>
                  </a:schemeClr>
                </a:solidFill>
              </a:rPr>
              <a:t>, by law or by practice</a:t>
            </a:r>
          </a:p>
          <a:p>
            <a:pPr marL="1439863" lvl="1" indent="-457200">
              <a:buClr>
                <a:schemeClr val="accent5">
                  <a:lumMod val="25000"/>
                </a:schemeClr>
              </a:buClr>
              <a:buFont typeface="+mj-lt"/>
              <a:buAutoNum type="arabicPeriod"/>
              <a:defRPr/>
            </a:pPr>
            <a:r>
              <a:rPr lang="en-GB" sz="1800" dirty="0" smtClean="0">
                <a:solidFill>
                  <a:srgbClr val="C00000"/>
                </a:solidFill>
              </a:rPr>
              <a:t>Voluntary management </a:t>
            </a:r>
            <a:r>
              <a:rPr lang="en-GB" sz="1800" dirty="0" smtClean="0">
                <a:solidFill>
                  <a:schemeClr val="accent5">
                    <a:lumMod val="25000"/>
                  </a:schemeClr>
                </a:solidFill>
              </a:rPr>
              <a:t>achieves conservation</a:t>
            </a:r>
          </a:p>
          <a:p>
            <a:pPr>
              <a:buClr>
                <a:schemeClr val="accent5">
                  <a:lumMod val="25000"/>
                </a:schemeClr>
              </a:buClr>
              <a:buNone/>
              <a:defRPr/>
            </a:pPr>
            <a:endParaRPr lang="en-GB" sz="1600" dirty="0" smtClean="0">
              <a:solidFill>
                <a:schemeClr val="accent5">
                  <a:lumMod val="25000"/>
                </a:schemeClr>
              </a:solidFill>
              <a:ea typeface="+mn-ea"/>
            </a:endParaRPr>
          </a:p>
          <a:p>
            <a:pPr marL="1439863" lvl="1" indent="-457200">
              <a:buClr>
                <a:schemeClr val="accent5">
                  <a:lumMod val="25000"/>
                </a:schemeClr>
              </a:buClr>
              <a:buNone/>
              <a:defRPr/>
            </a:pPr>
            <a:endParaRPr lang="en-GB" sz="1600" dirty="0" smtClean="0">
              <a:solidFill>
                <a:schemeClr val="accent5">
                  <a:lumMod val="25000"/>
                </a:schemeClr>
              </a:solidFill>
            </a:endParaRPr>
          </a:p>
        </p:txBody>
      </p:sp>
      <p:pic>
        <p:nvPicPr>
          <p:cNvPr id="5" name="Picture 4"/>
          <p:cNvPicPr>
            <a:picLocks noChangeAspect="1" noChangeArrowheads="1"/>
          </p:cNvPicPr>
          <p:nvPr/>
        </p:nvPicPr>
        <p:blipFill>
          <a:blip r:embed="rId3" cstate="print"/>
          <a:srcRect/>
          <a:stretch>
            <a:fillRect/>
          </a:stretch>
        </p:blipFill>
        <p:spPr bwMode="auto">
          <a:xfrm>
            <a:off x="7308304" y="5949280"/>
            <a:ext cx="385192" cy="770384"/>
          </a:xfrm>
          <a:prstGeom prst="rect">
            <a:avLst/>
          </a:prstGeom>
          <a:noFill/>
          <a:ln w="9525">
            <a:noFill/>
            <a:miter lim="800000"/>
            <a:headEnd/>
            <a:tailEnd/>
          </a:ln>
        </p:spPr>
      </p:pic>
      <p:pic>
        <p:nvPicPr>
          <p:cNvPr id="6" name="Picture 5" descr="C:\Documents and Settings\terence.hay-edie\My Documents\SGP CPMT\Communication\Style\GEF-newlogo-large.jpg"/>
          <p:cNvPicPr>
            <a:picLocks noChangeAspect="1" noChangeArrowheads="1"/>
          </p:cNvPicPr>
          <p:nvPr/>
        </p:nvPicPr>
        <p:blipFill>
          <a:blip r:embed="rId4" cstate="print"/>
          <a:srcRect r="79231"/>
          <a:stretch>
            <a:fillRect/>
          </a:stretch>
        </p:blipFill>
        <p:spPr bwMode="auto">
          <a:xfrm>
            <a:off x="5219700" y="6022975"/>
            <a:ext cx="792163" cy="835025"/>
          </a:xfrm>
          <a:prstGeom prst="rect">
            <a:avLst/>
          </a:prstGeom>
          <a:noFill/>
          <a:ln w="9525">
            <a:noFill/>
            <a:miter lim="800000"/>
            <a:headEnd/>
            <a:tailEnd/>
          </a:ln>
        </p:spPr>
      </p:pic>
      <p:pic>
        <p:nvPicPr>
          <p:cNvPr id="7" name="Picture 6" descr="C:\WINDOWS\Desktop\SGP monogram.gif"/>
          <p:cNvPicPr>
            <a:picLocks noChangeAspect="1" noChangeArrowheads="1"/>
          </p:cNvPicPr>
          <p:nvPr/>
        </p:nvPicPr>
        <p:blipFill>
          <a:blip r:embed="rId5" cstate="print"/>
          <a:srcRect/>
          <a:stretch>
            <a:fillRect/>
          </a:stretch>
        </p:blipFill>
        <p:spPr bwMode="auto">
          <a:xfrm>
            <a:off x="6084888" y="6021388"/>
            <a:ext cx="1014412" cy="652462"/>
          </a:xfrm>
          <a:prstGeom prst="rect">
            <a:avLst/>
          </a:prstGeom>
          <a:noFill/>
          <a:ln w="9525">
            <a:noFill/>
            <a:miter lim="800000"/>
            <a:headEnd/>
            <a:tailEnd/>
          </a:ln>
        </p:spPr>
      </p:pic>
      <p:pic>
        <p:nvPicPr>
          <p:cNvPr id="8" name="Picture 7" descr="logo the icca consortium"/>
          <p:cNvPicPr/>
          <p:nvPr/>
        </p:nvPicPr>
        <p:blipFill>
          <a:blip r:embed="rId6" cstate="print"/>
          <a:srcRect/>
          <a:stretch>
            <a:fillRect/>
          </a:stretch>
        </p:blipFill>
        <p:spPr bwMode="auto">
          <a:xfrm>
            <a:off x="4355976" y="6093296"/>
            <a:ext cx="801241" cy="595883"/>
          </a:xfrm>
          <a:prstGeom prst="rect">
            <a:avLst/>
          </a:prstGeom>
          <a:noFill/>
          <a:ln w="9525">
            <a:noFill/>
            <a:miter lim="800000"/>
            <a:headEnd/>
            <a:tailEnd/>
          </a:ln>
        </p:spPr>
      </p:pic>
      <p:pic>
        <p:nvPicPr>
          <p:cNvPr id="9" name="Picture 8" descr="C:\Users\GBF\Pictures\KEY LOGOS etc\LOGOS of the Consortium\IUCN_normal_colour compressed.jpg"/>
          <p:cNvPicPr/>
          <p:nvPr/>
        </p:nvPicPr>
        <p:blipFill>
          <a:blip r:embed="rId7" cstate="print"/>
          <a:srcRect/>
          <a:stretch>
            <a:fillRect/>
          </a:stretch>
        </p:blipFill>
        <p:spPr bwMode="auto">
          <a:xfrm>
            <a:off x="3563888" y="6093296"/>
            <a:ext cx="719773" cy="565159"/>
          </a:xfrm>
          <a:prstGeom prst="rect">
            <a:avLst/>
          </a:prstGeom>
          <a:noFill/>
          <a:ln w="9525">
            <a:noFill/>
            <a:miter lim="800000"/>
            <a:headEnd/>
            <a:tailEnd/>
          </a:ln>
        </p:spPr>
      </p:pic>
      <p:pic>
        <p:nvPicPr>
          <p:cNvPr id="10" name="Picture 9" descr="C:\Users\GBF\Pictures\KEY LOGOS etc\LOGO-CEESP-300dpi.gif"/>
          <p:cNvPicPr/>
          <p:nvPr/>
        </p:nvPicPr>
        <p:blipFill>
          <a:blip r:embed="rId8" cstate="print"/>
          <a:srcRect/>
          <a:stretch>
            <a:fillRect/>
          </a:stretch>
        </p:blipFill>
        <p:spPr bwMode="auto">
          <a:xfrm>
            <a:off x="2987824" y="6093297"/>
            <a:ext cx="504056" cy="504056"/>
          </a:xfrm>
          <a:prstGeom prst="rect">
            <a:avLst/>
          </a:prstGeom>
          <a:noFill/>
          <a:ln w="9525">
            <a:noFill/>
            <a:miter lim="800000"/>
            <a:headEnd/>
            <a:tailEnd/>
          </a:ln>
        </p:spPr>
      </p:pic>
      <p:pic>
        <p:nvPicPr>
          <p:cNvPr id="11" name="Picture 10" descr="C:\Users\GBF\Pictures\KEY LOGOS etc\other LETTERHEADS &amp; LOGOS\wcpa-logo-colour.gif"/>
          <p:cNvPicPr/>
          <p:nvPr/>
        </p:nvPicPr>
        <p:blipFill>
          <a:blip r:embed="rId9" cstate="print"/>
          <a:srcRect/>
          <a:stretch>
            <a:fillRect/>
          </a:stretch>
        </p:blipFill>
        <p:spPr bwMode="auto">
          <a:xfrm>
            <a:off x="1947718" y="6155088"/>
            <a:ext cx="824082" cy="442264"/>
          </a:xfrm>
          <a:prstGeom prst="rect">
            <a:avLst/>
          </a:prstGeom>
          <a:noFill/>
          <a:ln w="9525">
            <a:noFill/>
            <a:miter lim="800000"/>
            <a:headEnd/>
            <a:tailEnd/>
          </a:ln>
        </p:spPr>
      </p:pic>
      <p:pic>
        <p:nvPicPr>
          <p:cNvPr id="12" name="Picture 11" descr="C:\Users\GBF\Pictures\KEY LOGOS etc\other LETTERHEADS &amp; LOGOS\tilcepa logo jpeg.jpg"/>
          <p:cNvPicPr/>
          <p:nvPr/>
        </p:nvPicPr>
        <p:blipFill>
          <a:blip r:embed="rId10" cstate="print"/>
          <a:srcRect/>
          <a:stretch>
            <a:fillRect/>
          </a:stretch>
        </p:blipFill>
        <p:spPr bwMode="auto">
          <a:xfrm>
            <a:off x="1187624" y="6093296"/>
            <a:ext cx="537414" cy="465406"/>
          </a:xfrm>
          <a:prstGeom prst="rect">
            <a:avLst/>
          </a:prstGeom>
          <a:noFill/>
          <a:ln w="9525">
            <a:noFill/>
            <a:miter lim="800000"/>
            <a:headEnd/>
            <a:tailEnd/>
          </a:ln>
        </p:spPr>
      </p:pic>
      <p:pic>
        <p:nvPicPr>
          <p:cNvPr id="13" name="Picture 12" descr="C:\Users\GBF\Pictures\KEY LOGOS etc\LOGOS of the Consortium\FPP_logo.jpg"/>
          <p:cNvPicPr/>
          <p:nvPr/>
        </p:nvPicPr>
        <p:blipFill>
          <a:blip r:embed="rId11" cstate="print"/>
          <a:srcRect/>
          <a:stretch>
            <a:fillRect/>
          </a:stretch>
        </p:blipFill>
        <p:spPr bwMode="auto">
          <a:xfrm>
            <a:off x="395536" y="6021288"/>
            <a:ext cx="611651" cy="609806"/>
          </a:xfrm>
          <a:prstGeom prst="rect">
            <a:avLst/>
          </a:prstGeom>
          <a:noFill/>
          <a:ln w="9525">
            <a:noFill/>
            <a:miter lim="800000"/>
            <a:headEnd/>
            <a:tailEnd/>
          </a:ln>
        </p:spPr>
      </p:pic>
      <p:pic>
        <p:nvPicPr>
          <p:cNvPr id="14" name="Picture 5" descr="UNEP WCMCrgb.gif"/>
          <p:cNvPicPr>
            <a:picLocks noChangeAspect="1"/>
          </p:cNvPicPr>
          <p:nvPr/>
        </p:nvPicPr>
        <p:blipFill>
          <a:blip r:embed="rId12"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dirty="0" smtClean="0"/>
              <a:t>Global enabling policies</a:t>
            </a:r>
            <a:endParaRPr lang="en-US" dirty="0" smtClean="0"/>
          </a:p>
        </p:txBody>
      </p:sp>
      <p:sp>
        <p:nvSpPr>
          <p:cNvPr id="9" name="Rectangle 8"/>
          <p:cNvSpPr/>
          <p:nvPr/>
        </p:nvSpPr>
        <p:spPr>
          <a:xfrm>
            <a:off x="395288" y="1557338"/>
            <a:ext cx="8353425" cy="4228850"/>
          </a:xfrm>
          <a:prstGeom prst="rect">
            <a:avLst/>
          </a:prstGeom>
        </p:spPr>
        <p:txBody>
          <a:bodyPr>
            <a:spAutoFit/>
          </a:bodyPr>
          <a:lstStyle/>
          <a:p>
            <a:pPr marL="542925" indent="-542925" eaLnBrk="0" hangingPunct="0">
              <a:spcBef>
                <a:spcPct val="20000"/>
              </a:spcBef>
              <a:buClr>
                <a:schemeClr val="accent5">
                  <a:lumMod val="25000"/>
                </a:schemeClr>
              </a:buClr>
              <a:buSzPct val="75000"/>
              <a:buFont typeface="Wingdings" pitchFamily="2" charset="2"/>
              <a:buChar char="u"/>
              <a:defRPr/>
            </a:pPr>
            <a:r>
              <a:rPr lang="it-IT" sz="1600" kern="0" dirty="0" smtClean="0">
                <a:solidFill>
                  <a:srgbClr val="C00000"/>
                </a:solidFill>
                <a:latin typeface="Calibri" pitchFamily="34" charset="0"/>
                <a:cs typeface="Calibri" pitchFamily="34" charset="0"/>
              </a:rPr>
              <a:t>Convention on Biological Diversity </a:t>
            </a:r>
            <a:r>
              <a:rPr lang="it-IT" sz="1600" kern="0" dirty="0" smtClean="0">
                <a:solidFill>
                  <a:schemeClr val="accent5">
                    <a:lumMod val="25000"/>
                  </a:schemeClr>
                </a:solidFill>
                <a:latin typeface="Calibri" pitchFamily="34" charset="0"/>
                <a:cs typeface="Calibri" pitchFamily="34" charset="0"/>
              </a:rPr>
              <a:t>(CBD, 1992) recognition of role of local communities and indigenous peoples in conservation of biological (and cultural) diversity</a:t>
            </a:r>
            <a:endParaRPr lang="it-IT" sz="1600" kern="0" dirty="0">
              <a:solidFill>
                <a:schemeClr val="accent5">
                  <a:lumMod val="25000"/>
                </a:schemeClr>
              </a:solidFill>
              <a:latin typeface="Calibri" pitchFamily="34" charset="0"/>
              <a:cs typeface="Calibri" pitchFamily="34" charset="0"/>
            </a:endParaRPr>
          </a:p>
          <a:p>
            <a:pPr marL="542925" indent="-542925" eaLnBrk="0" hangingPunct="0">
              <a:spcBef>
                <a:spcPct val="20000"/>
              </a:spcBef>
              <a:buClr>
                <a:schemeClr val="accent5">
                  <a:lumMod val="25000"/>
                </a:schemeClr>
              </a:buClr>
              <a:buSzPct val="75000"/>
              <a:buFont typeface="Wingdings" pitchFamily="2" charset="2"/>
              <a:buChar char="u"/>
              <a:defRPr/>
            </a:pPr>
            <a:r>
              <a:rPr lang="it-IT" sz="1600" kern="0" dirty="0" smtClean="0">
                <a:solidFill>
                  <a:schemeClr val="accent5">
                    <a:lumMod val="25000"/>
                  </a:schemeClr>
                </a:solidFill>
                <a:latin typeface="Calibri" pitchFamily="34" charset="0"/>
                <a:cs typeface="Calibri" pitchFamily="34" charset="0"/>
              </a:rPr>
              <a:t>Increasing recognition of role of community </a:t>
            </a:r>
            <a:r>
              <a:rPr lang="it-IT" sz="1600" kern="0" dirty="0">
                <a:solidFill>
                  <a:schemeClr val="accent5">
                    <a:lumMod val="25000"/>
                  </a:schemeClr>
                </a:solidFill>
                <a:latin typeface="Calibri" pitchFamily="34" charset="0"/>
                <a:cs typeface="Calibri" pitchFamily="34" charset="0"/>
              </a:rPr>
              <a:t>role in conservation </a:t>
            </a:r>
          </a:p>
          <a:p>
            <a:pPr marL="1268413" lvl="1" indent="-285750" eaLnBrk="0" hangingPunct="0">
              <a:spcBef>
                <a:spcPct val="20000"/>
              </a:spcBef>
              <a:buClr>
                <a:schemeClr val="accent5">
                  <a:lumMod val="25000"/>
                </a:schemeClr>
              </a:buClr>
              <a:buSzPct val="75000"/>
              <a:buFont typeface="Wingdings" pitchFamily="2" charset="2"/>
              <a:buChar char="ü"/>
              <a:defRPr/>
            </a:pPr>
            <a:r>
              <a:rPr lang="it-IT" sz="1600" kern="0" dirty="0">
                <a:solidFill>
                  <a:schemeClr val="accent5">
                    <a:lumMod val="25000"/>
                  </a:schemeClr>
                </a:solidFill>
                <a:latin typeface="Calibri" pitchFamily="34" charset="0"/>
                <a:cs typeface="Calibri" pitchFamily="34" charset="0"/>
              </a:rPr>
              <a:t>5th </a:t>
            </a:r>
            <a:r>
              <a:rPr lang="it-IT" sz="1600" kern="0" dirty="0" smtClean="0">
                <a:solidFill>
                  <a:schemeClr val="accent5">
                    <a:lumMod val="25000"/>
                  </a:schemeClr>
                </a:solidFill>
                <a:latin typeface="Calibri" pitchFamily="34" charset="0"/>
                <a:cs typeface="Calibri" pitchFamily="34" charset="0"/>
              </a:rPr>
              <a:t>IUCN World </a:t>
            </a:r>
            <a:r>
              <a:rPr lang="it-IT" sz="1600" kern="0" dirty="0">
                <a:solidFill>
                  <a:schemeClr val="accent5">
                    <a:lumMod val="25000"/>
                  </a:schemeClr>
                </a:solidFill>
                <a:latin typeface="Calibri" pitchFamily="34" charset="0"/>
                <a:cs typeface="Calibri" pitchFamily="34" charset="0"/>
              </a:rPr>
              <a:t>Parks Congress (2003)</a:t>
            </a:r>
          </a:p>
          <a:p>
            <a:pPr marL="1268413" lvl="1" indent="-285750" eaLnBrk="0" hangingPunct="0">
              <a:spcBef>
                <a:spcPct val="20000"/>
              </a:spcBef>
              <a:buClr>
                <a:schemeClr val="accent5">
                  <a:lumMod val="25000"/>
                </a:schemeClr>
              </a:buClr>
              <a:buSzPct val="75000"/>
              <a:buFont typeface="Wingdings" pitchFamily="2" charset="2"/>
              <a:buChar char="ü"/>
              <a:defRPr/>
            </a:pPr>
            <a:r>
              <a:rPr lang="it-IT" sz="1600" kern="0" dirty="0">
                <a:solidFill>
                  <a:schemeClr val="accent5">
                    <a:lumMod val="25000"/>
                  </a:schemeClr>
                </a:solidFill>
                <a:latin typeface="Calibri" pitchFamily="34" charset="0"/>
                <a:cs typeface="Calibri" pitchFamily="34" charset="0"/>
              </a:rPr>
              <a:t>CBD Programme of Work on Protected Areas (2004)</a:t>
            </a:r>
          </a:p>
          <a:p>
            <a:pPr marL="542925" indent="-542925" eaLnBrk="0" hangingPunct="0">
              <a:spcBef>
                <a:spcPct val="20000"/>
              </a:spcBef>
              <a:buClr>
                <a:schemeClr val="accent5">
                  <a:lumMod val="25000"/>
                </a:schemeClr>
              </a:buClr>
              <a:buSzPct val="75000"/>
              <a:buFont typeface="Wingdings" pitchFamily="2" charset="2"/>
              <a:buChar char="u"/>
              <a:defRPr/>
            </a:pPr>
            <a:r>
              <a:rPr lang="it-IT" sz="1600" kern="0" dirty="0">
                <a:solidFill>
                  <a:srgbClr val="C00000"/>
                </a:solidFill>
                <a:latin typeface="Calibri" pitchFamily="34" charset="0"/>
                <a:cs typeface="Calibri" pitchFamily="34" charset="0"/>
              </a:rPr>
              <a:t>UN Declaration on the Rights of Indigenous </a:t>
            </a:r>
            <a:r>
              <a:rPr lang="it-IT" sz="1600" kern="0" dirty="0" smtClean="0">
                <a:solidFill>
                  <a:srgbClr val="C00000"/>
                </a:solidFill>
                <a:latin typeface="Calibri" pitchFamily="34" charset="0"/>
                <a:cs typeface="Calibri" pitchFamily="34" charset="0"/>
              </a:rPr>
              <a:t>Peoples </a:t>
            </a:r>
            <a:r>
              <a:rPr lang="it-IT" sz="1600" kern="0" dirty="0">
                <a:solidFill>
                  <a:schemeClr val="accent5">
                    <a:lumMod val="25000"/>
                  </a:schemeClr>
                </a:solidFill>
                <a:latin typeface="Calibri" pitchFamily="34" charset="0"/>
                <a:cs typeface="Calibri" pitchFamily="34" charset="0"/>
              </a:rPr>
              <a:t>(Sept </a:t>
            </a:r>
            <a:r>
              <a:rPr lang="it-IT" sz="1600" kern="0" dirty="0" smtClean="0">
                <a:solidFill>
                  <a:schemeClr val="accent5">
                    <a:lumMod val="25000"/>
                  </a:schemeClr>
                </a:solidFill>
                <a:latin typeface="Calibri" pitchFamily="34" charset="0"/>
                <a:cs typeface="Calibri" pitchFamily="34" charset="0"/>
              </a:rPr>
              <a:t>2007</a:t>
            </a:r>
            <a:r>
              <a:rPr lang="it-IT" sz="1600" kern="0" dirty="0">
                <a:solidFill>
                  <a:schemeClr val="accent5">
                    <a:lumMod val="25000"/>
                  </a:schemeClr>
                </a:solidFill>
                <a:latin typeface="Calibri" pitchFamily="34" charset="0"/>
                <a:cs typeface="Calibri" pitchFamily="34" charset="0"/>
              </a:rPr>
              <a:t>)</a:t>
            </a:r>
          </a:p>
          <a:p>
            <a:pPr marL="542925" indent="-542925" eaLnBrk="0" hangingPunct="0">
              <a:spcBef>
                <a:spcPct val="20000"/>
              </a:spcBef>
              <a:buClr>
                <a:schemeClr val="accent5">
                  <a:lumMod val="25000"/>
                </a:schemeClr>
              </a:buClr>
              <a:buSzPct val="75000"/>
              <a:buFont typeface="Wingdings" pitchFamily="2" charset="2"/>
              <a:buChar char="u"/>
              <a:defRPr/>
            </a:pPr>
            <a:r>
              <a:rPr lang="en-GB" sz="1600" kern="0" dirty="0">
                <a:solidFill>
                  <a:schemeClr val="accent5">
                    <a:lumMod val="25000"/>
                  </a:schemeClr>
                </a:solidFill>
                <a:latin typeface="Calibri" pitchFamily="34" charset="0"/>
                <a:cs typeface="Calibri" pitchFamily="34" charset="0"/>
              </a:rPr>
              <a:t>“ICCA” term adopted by members of the IIFB (</a:t>
            </a:r>
            <a:r>
              <a:rPr lang="en-GB" sz="1600" kern="0" dirty="0">
                <a:solidFill>
                  <a:srgbClr val="C00000"/>
                </a:solidFill>
                <a:latin typeface="Calibri" pitchFamily="34" charset="0"/>
                <a:cs typeface="Calibri" pitchFamily="34" charset="0"/>
              </a:rPr>
              <a:t>International Indigenous Forum on Biodiversity</a:t>
            </a:r>
            <a:r>
              <a:rPr lang="en-GB" sz="1600" kern="0" dirty="0">
                <a:solidFill>
                  <a:schemeClr val="accent5">
                    <a:lumMod val="25000"/>
                  </a:schemeClr>
                </a:solidFill>
                <a:latin typeface="Calibri" pitchFamily="34" charset="0"/>
                <a:cs typeface="Calibri" pitchFamily="34" charset="0"/>
              </a:rPr>
              <a:t>) and TILCEPA at COP9 (May </a:t>
            </a:r>
            <a:r>
              <a:rPr lang="en-GB" sz="1600" kern="0" dirty="0" smtClean="0">
                <a:solidFill>
                  <a:schemeClr val="accent5">
                    <a:lumMod val="25000"/>
                  </a:schemeClr>
                </a:solidFill>
                <a:latin typeface="Calibri" pitchFamily="34" charset="0"/>
                <a:cs typeface="Calibri" pitchFamily="34" charset="0"/>
              </a:rPr>
              <a:t>2008</a:t>
            </a:r>
            <a:r>
              <a:rPr lang="en-GB" sz="1600" kern="0" dirty="0">
                <a:solidFill>
                  <a:schemeClr val="accent5">
                    <a:lumMod val="25000"/>
                  </a:schemeClr>
                </a:solidFill>
                <a:latin typeface="Calibri" pitchFamily="34" charset="0"/>
                <a:cs typeface="Calibri" pitchFamily="34" charset="0"/>
              </a:rPr>
              <a:t>) </a:t>
            </a:r>
          </a:p>
          <a:p>
            <a:pPr marL="542925" indent="-542925" eaLnBrk="0" hangingPunct="0">
              <a:spcBef>
                <a:spcPct val="20000"/>
              </a:spcBef>
              <a:buClr>
                <a:schemeClr val="accent5">
                  <a:lumMod val="25000"/>
                </a:schemeClr>
              </a:buClr>
              <a:buSzPct val="75000"/>
              <a:buFont typeface="Wingdings" pitchFamily="2" charset="2"/>
              <a:buChar char="u"/>
              <a:defRPr/>
            </a:pPr>
            <a:r>
              <a:rPr lang="en-GB" sz="1600" kern="0" dirty="0" smtClean="0">
                <a:solidFill>
                  <a:schemeClr val="accent5">
                    <a:lumMod val="25000"/>
                  </a:schemeClr>
                </a:solidFill>
                <a:latin typeface="Calibri" pitchFamily="34" charset="0"/>
                <a:cs typeface="Calibri" pitchFamily="34" charset="0"/>
              </a:rPr>
              <a:t>International </a:t>
            </a:r>
            <a:r>
              <a:rPr lang="en-GB" sz="1600" kern="0" dirty="0">
                <a:solidFill>
                  <a:schemeClr val="accent5">
                    <a:lumMod val="25000"/>
                  </a:schemeClr>
                </a:solidFill>
                <a:latin typeface="Calibri" pitchFamily="34" charset="0"/>
                <a:cs typeface="Calibri" pitchFamily="34" charset="0"/>
              </a:rPr>
              <a:t>exposure through IUCN </a:t>
            </a:r>
            <a:r>
              <a:rPr lang="en-GB" sz="1600" kern="0" dirty="0">
                <a:solidFill>
                  <a:srgbClr val="C00000"/>
                </a:solidFill>
                <a:latin typeface="Calibri" pitchFamily="34" charset="0"/>
                <a:cs typeface="Calibri" pitchFamily="34" charset="0"/>
              </a:rPr>
              <a:t>WCPA Guidelines </a:t>
            </a:r>
            <a:r>
              <a:rPr lang="en-GB" sz="1600" kern="0" dirty="0">
                <a:solidFill>
                  <a:schemeClr val="accent5">
                    <a:lumMod val="25000"/>
                  </a:schemeClr>
                </a:solidFill>
                <a:latin typeface="Calibri" pitchFamily="34" charset="0"/>
                <a:cs typeface="Calibri" pitchFamily="34" charset="0"/>
              </a:rPr>
              <a:t>(2008)</a:t>
            </a:r>
          </a:p>
          <a:p>
            <a:pPr marL="542925" indent="-542925" eaLnBrk="0" hangingPunct="0">
              <a:spcBef>
                <a:spcPct val="20000"/>
              </a:spcBef>
              <a:buClr>
                <a:schemeClr val="accent5">
                  <a:lumMod val="25000"/>
                </a:schemeClr>
              </a:buClr>
              <a:buSzPct val="75000"/>
              <a:buFont typeface="Wingdings" pitchFamily="2" charset="2"/>
              <a:buChar char="u"/>
              <a:defRPr/>
            </a:pPr>
            <a:r>
              <a:rPr lang="en-GB" sz="1600" kern="0" dirty="0" smtClean="0">
                <a:solidFill>
                  <a:srgbClr val="C00000"/>
                </a:solidFill>
                <a:latin typeface="Calibri" pitchFamily="34" charset="0"/>
                <a:cs typeface="Calibri" pitchFamily="34" charset="0"/>
              </a:rPr>
              <a:t>Global ICCA </a:t>
            </a:r>
            <a:r>
              <a:rPr lang="en-GB" sz="1600" kern="0" dirty="0">
                <a:solidFill>
                  <a:srgbClr val="C00000"/>
                </a:solidFill>
                <a:latin typeface="Calibri" pitchFamily="34" charset="0"/>
                <a:cs typeface="Calibri" pitchFamily="34" charset="0"/>
              </a:rPr>
              <a:t>Consortium </a:t>
            </a:r>
            <a:r>
              <a:rPr lang="en-GB" sz="1600" kern="0" dirty="0" smtClean="0">
                <a:solidFill>
                  <a:schemeClr val="accent5">
                    <a:lumMod val="25000"/>
                  </a:schemeClr>
                </a:solidFill>
                <a:latin typeface="Calibri" pitchFamily="34" charset="0"/>
                <a:cs typeface="Calibri" pitchFamily="34" charset="0"/>
              </a:rPr>
              <a:t>(membership-based organisation) formed </a:t>
            </a:r>
            <a:r>
              <a:rPr lang="en-GB" sz="1600" kern="0" dirty="0">
                <a:solidFill>
                  <a:schemeClr val="accent5">
                    <a:lumMod val="25000"/>
                  </a:schemeClr>
                </a:solidFill>
                <a:latin typeface="Calibri" pitchFamily="34" charset="0"/>
                <a:cs typeface="Calibri" pitchFamily="34" charset="0"/>
              </a:rPr>
              <a:t>at </a:t>
            </a:r>
            <a:r>
              <a:rPr lang="en-GB" sz="1600" kern="0" dirty="0" smtClean="0">
                <a:solidFill>
                  <a:schemeClr val="accent5">
                    <a:lumMod val="25000"/>
                  </a:schemeClr>
                </a:solidFill>
                <a:latin typeface="Calibri" pitchFamily="34" charset="0"/>
                <a:cs typeface="Calibri" pitchFamily="34" charset="0"/>
              </a:rPr>
              <a:t>the IUCN World </a:t>
            </a:r>
            <a:r>
              <a:rPr lang="en-GB" sz="1600" kern="0" dirty="0">
                <a:solidFill>
                  <a:schemeClr val="accent5">
                    <a:lumMod val="25000"/>
                  </a:schemeClr>
                </a:solidFill>
                <a:latin typeface="Calibri" pitchFamily="34" charset="0"/>
                <a:cs typeface="Calibri" pitchFamily="34" charset="0"/>
              </a:rPr>
              <a:t>Conservation Congress (Oct 2008)</a:t>
            </a:r>
          </a:p>
          <a:p>
            <a:pPr marL="542925" indent="-542925" eaLnBrk="0" hangingPunct="0">
              <a:spcBef>
                <a:spcPct val="20000"/>
              </a:spcBef>
              <a:buClr>
                <a:schemeClr val="accent5">
                  <a:lumMod val="25000"/>
                </a:schemeClr>
              </a:buClr>
              <a:buSzPct val="75000"/>
              <a:buFont typeface="Wingdings" pitchFamily="2" charset="2"/>
              <a:buChar char="u"/>
              <a:defRPr/>
            </a:pPr>
            <a:r>
              <a:rPr lang="en-GB" sz="1600" kern="0" dirty="0" smtClean="0">
                <a:solidFill>
                  <a:srgbClr val="C00000"/>
                </a:solidFill>
                <a:latin typeface="Calibri" pitchFamily="34" charset="0"/>
                <a:cs typeface="Calibri" pitchFamily="34" charset="0"/>
              </a:rPr>
              <a:t>CBD 10</a:t>
            </a:r>
            <a:r>
              <a:rPr lang="en-GB" sz="1600" kern="0" baseline="30000" dirty="0" smtClean="0">
                <a:solidFill>
                  <a:srgbClr val="C00000"/>
                </a:solidFill>
                <a:latin typeface="Calibri" pitchFamily="34" charset="0"/>
                <a:cs typeface="Calibri" pitchFamily="34" charset="0"/>
              </a:rPr>
              <a:t>th</a:t>
            </a:r>
            <a:r>
              <a:rPr lang="en-GB" sz="1600" kern="0" dirty="0" smtClean="0">
                <a:solidFill>
                  <a:srgbClr val="C00000"/>
                </a:solidFill>
                <a:latin typeface="Calibri" pitchFamily="34" charset="0"/>
                <a:cs typeface="Calibri" pitchFamily="34" charset="0"/>
              </a:rPr>
              <a:t> </a:t>
            </a:r>
            <a:r>
              <a:rPr lang="en-GB" sz="1600" kern="0" dirty="0">
                <a:solidFill>
                  <a:srgbClr val="C00000"/>
                </a:solidFill>
                <a:latin typeface="Calibri" pitchFamily="34" charset="0"/>
                <a:cs typeface="Calibri" pitchFamily="34" charset="0"/>
              </a:rPr>
              <a:t>Conference of Parties </a:t>
            </a:r>
            <a:r>
              <a:rPr lang="en-GB" sz="1600" kern="0" dirty="0">
                <a:solidFill>
                  <a:schemeClr val="accent5">
                    <a:lumMod val="25000"/>
                  </a:schemeClr>
                </a:solidFill>
                <a:latin typeface="Calibri" pitchFamily="34" charset="0"/>
                <a:cs typeface="Calibri" pitchFamily="34" charset="0"/>
              </a:rPr>
              <a:t>(Oct 2010) includes ICCAs in </a:t>
            </a:r>
            <a:r>
              <a:rPr lang="en-GB" sz="1600" kern="0" dirty="0" smtClean="0">
                <a:solidFill>
                  <a:schemeClr val="accent5">
                    <a:lumMod val="25000"/>
                  </a:schemeClr>
                </a:solidFill>
                <a:latin typeface="Calibri" pitchFamily="34" charset="0"/>
                <a:cs typeface="Calibri" pitchFamily="34" charset="0"/>
              </a:rPr>
              <a:t>2020 ‘Aichi targets’ for protected areas  (17% terrestrial, 10% marine)</a:t>
            </a:r>
          </a:p>
          <a:p>
            <a:pPr marL="542925" indent="-542925" eaLnBrk="0" hangingPunct="0">
              <a:spcBef>
                <a:spcPct val="20000"/>
              </a:spcBef>
              <a:buClr>
                <a:schemeClr val="accent5">
                  <a:lumMod val="25000"/>
                </a:schemeClr>
              </a:buClr>
              <a:buSzPct val="75000"/>
              <a:buFont typeface="Wingdings" pitchFamily="2" charset="2"/>
              <a:buChar char="u"/>
              <a:defRPr/>
            </a:pPr>
            <a:r>
              <a:rPr lang="en-GB" sz="1600" kern="0" dirty="0" smtClean="0">
                <a:solidFill>
                  <a:schemeClr val="accent5">
                    <a:lumMod val="25000"/>
                  </a:schemeClr>
                </a:solidFill>
                <a:latin typeface="Calibri" pitchFamily="34" charset="0"/>
                <a:cs typeface="Calibri" pitchFamily="34" charset="0"/>
              </a:rPr>
              <a:t>More clarity needed on relationship with PAs and “</a:t>
            </a:r>
            <a:r>
              <a:rPr lang="en-GB" sz="1600" kern="0" dirty="0" smtClean="0">
                <a:solidFill>
                  <a:srgbClr val="C00000"/>
                </a:solidFill>
                <a:latin typeface="Calibri" pitchFamily="34" charset="0"/>
                <a:cs typeface="Calibri" pitchFamily="34" charset="0"/>
              </a:rPr>
              <a:t>other area-based forms of conservation measures</a:t>
            </a:r>
            <a:r>
              <a:rPr lang="en-GB" sz="1600" kern="0" dirty="0" smtClean="0">
                <a:solidFill>
                  <a:schemeClr val="accent5">
                    <a:lumMod val="25000"/>
                  </a:schemeClr>
                </a:solidFill>
                <a:latin typeface="Calibri" pitchFamily="34" charset="0"/>
                <a:cs typeface="Calibri" pitchFamily="34" charset="0"/>
              </a:rPr>
              <a:t>” referenced under the 2020  Aichi targets</a:t>
            </a:r>
          </a:p>
        </p:txBody>
      </p:sp>
      <p:pic>
        <p:nvPicPr>
          <p:cNvPr id="6" name="Picture 5"/>
          <p:cNvPicPr>
            <a:picLocks noChangeAspect="1" noChangeArrowheads="1"/>
          </p:cNvPicPr>
          <p:nvPr/>
        </p:nvPicPr>
        <p:blipFill>
          <a:blip r:embed="rId3" cstate="print"/>
          <a:srcRect/>
          <a:stretch>
            <a:fillRect/>
          </a:stretch>
        </p:blipFill>
        <p:spPr bwMode="auto">
          <a:xfrm>
            <a:off x="7308304" y="5949280"/>
            <a:ext cx="385192" cy="770384"/>
          </a:xfrm>
          <a:prstGeom prst="rect">
            <a:avLst/>
          </a:prstGeom>
          <a:noFill/>
          <a:ln w="9525">
            <a:noFill/>
            <a:miter lim="800000"/>
            <a:headEnd/>
            <a:tailEnd/>
          </a:ln>
        </p:spPr>
      </p:pic>
      <p:pic>
        <p:nvPicPr>
          <p:cNvPr id="7" name="Picture 6" descr="C:\Documents and Settings\terence.hay-edie\My Documents\SGP CPMT\Communication\Style\GEF-newlogo-large.jpg"/>
          <p:cNvPicPr>
            <a:picLocks noChangeAspect="1" noChangeArrowheads="1"/>
          </p:cNvPicPr>
          <p:nvPr/>
        </p:nvPicPr>
        <p:blipFill>
          <a:blip r:embed="rId4" cstate="print"/>
          <a:srcRect r="79231"/>
          <a:stretch>
            <a:fillRect/>
          </a:stretch>
        </p:blipFill>
        <p:spPr bwMode="auto">
          <a:xfrm>
            <a:off x="5219700" y="6022975"/>
            <a:ext cx="792163" cy="835025"/>
          </a:xfrm>
          <a:prstGeom prst="rect">
            <a:avLst/>
          </a:prstGeom>
          <a:noFill/>
          <a:ln w="9525">
            <a:noFill/>
            <a:miter lim="800000"/>
            <a:headEnd/>
            <a:tailEnd/>
          </a:ln>
        </p:spPr>
      </p:pic>
      <p:pic>
        <p:nvPicPr>
          <p:cNvPr id="8" name="Picture 7" descr="C:\WINDOWS\Desktop\SGP monogram.gif"/>
          <p:cNvPicPr>
            <a:picLocks noChangeAspect="1" noChangeArrowheads="1"/>
          </p:cNvPicPr>
          <p:nvPr/>
        </p:nvPicPr>
        <p:blipFill>
          <a:blip r:embed="rId5" cstate="print"/>
          <a:srcRect/>
          <a:stretch>
            <a:fillRect/>
          </a:stretch>
        </p:blipFill>
        <p:spPr bwMode="auto">
          <a:xfrm>
            <a:off x="6084888" y="6021388"/>
            <a:ext cx="1014412" cy="652462"/>
          </a:xfrm>
          <a:prstGeom prst="rect">
            <a:avLst/>
          </a:prstGeom>
          <a:noFill/>
          <a:ln w="9525">
            <a:noFill/>
            <a:miter lim="800000"/>
            <a:headEnd/>
            <a:tailEnd/>
          </a:ln>
        </p:spPr>
      </p:pic>
      <p:pic>
        <p:nvPicPr>
          <p:cNvPr id="10" name="Picture 9" descr="logo the icca consortium"/>
          <p:cNvPicPr/>
          <p:nvPr/>
        </p:nvPicPr>
        <p:blipFill>
          <a:blip r:embed="rId6" cstate="print"/>
          <a:srcRect/>
          <a:stretch>
            <a:fillRect/>
          </a:stretch>
        </p:blipFill>
        <p:spPr bwMode="auto">
          <a:xfrm>
            <a:off x="4355976" y="6093296"/>
            <a:ext cx="801241" cy="595883"/>
          </a:xfrm>
          <a:prstGeom prst="rect">
            <a:avLst/>
          </a:prstGeom>
          <a:noFill/>
          <a:ln w="9525">
            <a:noFill/>
            <a:miter lim="800000"/>
            <a:headEnd/>
            <a:tailEnd/>
          </a:ln>
        </p:spPr>
      </p:pic>
      <p:pic>
        <p:nvPicPr>
          <p:cNvPr id="11" name="Picture 10" descr="C:\Users\GBF\Pictures\KEY LOGOS etc\LOGOS of the Consortium\IUCN_normal_colour compressed.jpg"/>
          <p:cNvPicPr/>
          <p:nvPr/>
        </p:nvPicPr>
        <p:blipFill>
          <a:blip r:embed="rId7" cstate="print"/>
          <a:srcRect/>
          <a:stretch>
            <a:fillRect/>
          </a:stretch>
        </p:blipFill>
        <p:spPr bwMode="auto">
          <a:xfrm>
            <a:off x="3563888" y="6093296"/>
            <a:ext cx="719773" cy="565159"/>
          </a:xfrm>
          <a:prstGeom prst="rect">
            <a:avLst/>
          </a:prstGeom>
          <a:noFill/>
          <a:ln w="9525">
            <a:noFill/>
            <a:miter lim="800000"/>
            <a:headEnd/>
            <a:tailEnd/>
          </a:ln>
        </p:spPr>
      </p:pic>
      <p:pic>
        <p:nvPicPr>
          <p:cNvPr id="12" name="Picture 11" descr="C:\Users\GBF\Pictures\KEY LOGOS etc\LOGO-CEESP-300dpi.gif"/>
          <p:cNvPicPr/>
          <p:nvPr/>
        </p:nvPicPr>
        <p:blipFill>
          <a:blip r:embed="rId8" cstate="print"/>
          <a:srcRect/>
          <a:stretch>
            <a:fillRect/>
          </a:stretch>
        </p:blipFill>
        <p:spPr bwMode="auto">
          <a:xfrm>
            <a:off x="2987824" y="6093297"/>
            <a:ext cx="504056" cy="504056"/>
          </a:xfrm>
          <a:prstGeom prst="rect">
            <a:avLst/>
          </a:prstGeom>
          <a:noFill/>
          <a:ln w="9525">
            <a:noFill/>
            <a:miter lim="800000"/>
            <a:headEnd/>
            <a:tailEnd/>
          </a:ln>
        </p:spPr>
      </p:pic>
      <p:pic>
        <p:nvPicPr>
          <p:cNvPr id="13" name="Picture 12" descr="C:\Users\GBF\Pictures\KEY LOGOS etc\other LETTERHEADS &amp; LOGOS\wcpa-logo-colour.gif"/>
          <p:cNvPicPr/>
          <p:nvPr/>
        </p:nvPicPr>
        <p:blipFill>
          <a:blip r:embed="rId9" cstate="print"/>
          <a:srcRect/>
          <a:stretch>
            <a:fillRect/>
          </a:stretch>
        </p:blipFill>
        <p:spPr bwMode="auto">
          <a:xfrm>
            <a:off x="1947718" y="6155088"/>
            <a:ext cx="824082" cy="442264"/>
          </a:xfrm>
          <a:prstGeom prst="rect">
            <a:avLst/>
          </a:prstGeom>
          <a:noFill/>
          <a:ln w="9525">
            <a:noFill/>
            <a:miter lim="800000"/>
            <a:headEnd/>
            <a:tailEnd/>
          </a:ln>
        </p:spPr>
      </p:pic>
      <p:pic>
        <p:nvPicPr>
          <p:cNvPr id="14" name="Picture 13" descr="C:\Users\GBF\Pictures\KEY LOGOS etc\other LETTERHEADS &amp; LOGOS\tilcepa logo jpeg.jpg"/>
          <p:cNvPicPr/>
          <p:nvPr/>
        </p:nvPicPr>
        <p:blipFill>
          <a:blip r:embed="rId10" cstate="print"/>
          <a:srcRect/>
          <a:stretch>
            <a:fillRect/>
          </a:stretch>
        </p:blipFill>
        <p:spPr bwMode="auto">
          <a:xfrm>
            <a:off x="1187624" y="6093296"/>
            <a:ext cx="537414" cy="465406"/>
          </a:xfrm>
          <a:prstGeom prst="rect">
            <a:avLst/>
          </a:prstGeom>
          <a:noFill/>
          <a:ln w="9525">
            <a:noFill/>
            <a:miter lim="800000"/>
            <a:headEnd/>
            <a:tailEnd/>
          </a:ln>
        </p:spPr>
      </p:pic>
      <p:pic>
        <p:nvPicPr>
          <p:cNvPr id="15" name="Picture 14" descr="C:\Users\GBF\Pictures\KEY LOGOS etc\LOGOS of the Consortium\FPP_logo.jpg"/>
          <p:cNvPicPr/>
          <p:nvPr/>
        </p:nvPicPr>
        <p:blipFill>
          <a:blip r:embed="rId11" cstate="print"/>
          <a:srcRect/>
          <a:stretch>
            <a:fillRect/>
          </a:stretch>
        </p:blipFill>
        <p:spPr bwMode="auto">
          <a:xfrm>
            <a:off x="395536" y="6021288"/>
            <a:ext cx="611651" cy="609806"/>
          </a:xfrm>
          <a:prstGeom prst="rect">
            <a:avLst/>
          </a:prstGeom>
          <a:noFill/>
          <a:ln w="9525">
            <a:noFill/>
            <a:miter lim="800000"/>
            <a:headEnd/>
            <a:tailEnd/>
          </a:ln>
        </p:spPr>
      </p:pic>
      <p:pic>
        <p:nvPicPr>
          <p:cNvPr id="16" name="Picture 5" descr="UNEP WCMCrgb.gif"/>
          <p:cNvPicPr>
            <a:picLocks noChangeAspect="1"/>
          </p:cNvPicPr>
          <p:nvPr/>
        </p:nvPicPr>
        <p:blipFill>
          <a:blip r:embed="rId12"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34975" y="44450"/>
            <a:ext cx="8458200" cy="1143000"/>
          </a:xfrm>
        </p:spPr>
        <p:txBody>
          <a:bodyPr/>
          <a:lstStyle/>
          <a:p>
            <a:r>
              <a:rPr lang="en-GB" smtClean="0"/>
              <a:t>How to Contribute</a:t>
            </a:r>
          </a:p>
        </p:txBody>
      </p:sp>
      <p:sp>
        <p:nvSpPr>
          <p:cNvPr id="5" name="Footer Placeholder 4"/>
          <p:cNvSpPr>
            <a:spLocks noGrp="1"/>
          </p:cNvSpPr>
          <p:nvPr>
            <p:ph type="ftr" sz="quarter" idx="10"/>
          </p:nvPr>
        </p:nvSpPr>
        <p:spPr/>
        <p:txBody>
          <a:bodyPr/>
          <a:lstStyle/>
          <a:p>
            <a:pPr>
              <a:defRPr/>
            </a:pPr>
            <a:r>
              <a:rPr lang="en-GB"/>
              <a:t>UNEP  World Conservation Monitoring Centre</a:t>
            </a:r>
          </a:p>
        </p:txBody>
      </p:sp>
      <p:pic>
        <p:nvPicPr>
          <p:cNvPr id="8" name="Picture 8"/>
          <p:cNvPicPr>
            <a:picLocks noChangeAspect="1" noChangeArrowheads="1"/>
          </p:cNvPicPr>
          <p:nvPr/>
        </p:nvPicPr>
        <p:blipFill>
          <a:blip r:embed="rId2" cstate="print"/>
          <a:srcRect/>
          <a:stretch>
            <a:fillRect/>
          </a:stretch>
        </p:blipFill>
        <p:spPr bwMode="auto">
          <a:xfrm>
            <a:off x="6372200" y="2143125"/>
            <a:ext cx="2432050" cy="3429000"/>
          </a:xfrm>
          <a:prstGeom prst="rect">
            <a:avLst/>
          </a:prstGeom>
          <a:ln>
            <a:noFill/>
          </a:ln>
          <a:effectLst>
            <a:outerShdw blurRad="292100" dist="139700" dir="2700000" algn="tl" rotWithShape="0">
              <a:srgbClr val="333333">
                <a:alpha val="65000"/>
              </a:srgbClr>
            </a:outerShdw>
          </a:effectLst>
        </p:spPr>
      </p:pic>
      <p:pic>
        <p:nvPicPr>
          <p:cNvPr id="7" name="Picture 7"/>
          <p:cNvPicPr>
            <a:picLocks noChangeAspect="1" noChangeArrowheads="1"/>
          </p:cNvPicPr>
          <p:nvPr/>
        </p:nvPicPr>
        <p:blipFill>
          <a:blip r:embed="rId3" cstate="print"/>
          <a:srcRect/>
          <a:stretch>
            <a:fillRect/>
          </a:stretch>
        </p:blipFill>
        <p:spPr bwMode="auto">
          <a:xfrm>
            <a:off x="4572000" y="1357313"/>
            <a:ext cx="2398713" cy="3413125"/>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4" cstate="print"/>
          <a:srcRect/>
          <a:stretch>
            <a:fillRect/>
          </a:stretch>
        </p:blipFill>
        <p:spPr bwMode="auto">
          <a:xfrm>
            <a:off x="214313" y="1143000"/>
            <a:ext cx="2762250" cy="2214563"/>
          </a:xfrm>
          <a:prstGeom prst="rect">
            <a:avLst/>
          </a:prstGeom>
          <a:ln>
            <a:noFill/>
          </a:ln>
          <a:effectLst>
            <a:outerShdw blurRad="292100" dist="139700" dir="2700000" algn="tl" rotWithShape="0">
              <a:srgbClr val="333333">
                <a:alpha val="65000"/>
              </a:srgbClr>
            </a:outerShdw>
          </a:effectLst>
        </p:spPr>
      </p:pic>
      <p:pic>
        <p:nvPicPr>
          <p:cNvPr id="9" name="Picture 3"/>
          <p:cNvPicPr>
            <a:picLocks noChangeAspect="1" noChangeArrowheads="1"/>
          </p:cNvPicPr>
          <p:nvPr/>
        </p:nvPicPr>
        <p:blipFill>
          <a:blip r:embed="rId5" cstate="print"/>
          <a:srcRect/>
          <a:stretch>
            <a:fillRect/>
          </a:stretch>
        </p:blipFill>
        <p:spPr bwMode="auto">
          <a:xfrm>
            <a:off x="1143000" y="2071688"/>
            <a:ext cx="2757488" cy="2255837"/>
          </a:xfrm>
          <a:prstGeom prst="rect">
            <a:avLst/>
          </a:prstGeom>
          <a:ln>
            <a:noFill/>
          </a:ln>
          <a:effectLst>
            <a:outerShdw blurRad="292100" dist="139700" dir="2700000" algn="tl" rotWithShape="0">
              <a:srgbClr val="333333">
                <a:alpha val="65000"/>
              </a:srgbClr>
            </a:outerShdw>
          </a:effectLst>
        </p:spPr>
      </p:pic>
      <p:pic>
        <p:nvPicPr>
          <p:cNvPr id="6" name="Picture 2"/>
          <p:cNvPicPr>
            <a:picLocks noGrp="1" noChangeAspect="1" noChangeArrowheads="1"/>
          </p:cNvPicPr>
          <p:nvPr>
            <p:ph sz="half" idx="1"/>
          </p:nvPr>
        </p:nvPicPr>
        <p:blipFill>
          <a:blip r:embed="rId6" cstate="print"/>
          <a:srcRect/>
          <a:stretch>
            <a:fillRect/>
          </a:stretch>
        </p:blipFill>
        <p:spPr>
          <a:xfrm>
            <a:off x="2071688" y="3643313"/>
            <a:ext cx="3071812" cy="2389187"/>
          </a:xfrm>
          <a:effectLst>
            <a:outerShdw blurRad="292100" dist="139700" dir="2700000" algn="tl" rotWithShape="0">
              <a:srgbClr val="333333">
                <a:alpha val="65000"/>
              </a:srgbClr>
            </a:outerShdw>
          </a:effectLst>
        </p:spPr>
      </p:pic>
      <p:pic>
        <p:nvPicPr>
          <p:cNvPr id="11" name="Picture 5" descr="UNEP WCMCrgb.gif"/>
          <p:cNvPicPr>
            <a:picLocks noChangeAspect="1"/>
          </p:cNvPicPr>
          <p:nvPr/>
        </p:nvPicPr>
        <p:blipFill>
          <a:blip r:embed="rId7"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60040" y="197768"/>
            <a:ext cx="4283968" cy="1143000"/>
          </a:xfrm>
        </p:spPr>
        <p:txBody>
          <a:bodyPr/>
          <a:lstStyle/>
          <a:p>
            <a:r>
              <a:rPr lang="en-GB" dirty="0" smtClean="0"/>
              <a:t>ICCA Website</a:t>
            </a:r>
          </a:p>
        </p:txBody>
      </p:sp>
      <p:sp>
        <p:nvSpPr>
          <p:cNvPr id="24579" name="Rectangle 3"/>
          <p:cNvSpPr>
            <a:spLocks noGrp="1" noChangeArrowheads="1"/>
          </p:cNvSpPr>
          <p:nvPr>
            <p:ph type="body" idx="1"/>
          </p:nvPr>
        </p:nvSpPr>
        <p:spPr>
          <a:xfrm>
            <a:off x="214313" y="1571625"/>
            <a:ext cx="5357812" cy="4191000"/>
          </a:xfrm>
        </p:spPr>
        <p:txBody>
          <a:bodyPr/>
          <a:lstStyle/>
          <a:p>
            <a:r>
              <a:rPr lang="en-GB" sz="1600" dirty="0" smtClean="0"/>
              <a:t>Overview of project, links, global map</a:t>
            </a:r>
          </a:p>
          <a:p>
            <a:pPr>
              <a:buFont typeface="Wingdings" pitchFamily="2" charset="2"/>
              <a:buNone/>
            </a:pPr>
            <a:endParaRPr lang="en-GB" sz="1600" dirty="0" smtClean="0"/>
          </a:p>
          <a:p>
            <a:r>
              <a:rPr lang="en-GB" sz="1600" dirty="0" smtClean="0"/>
              <a:t>Basic information about each ICCA in pilot countries </a:t>
            </a:r>
          </a:p>
          <a:p>
            <a:pPr>
              <a:buFont typeface="Wingdings" pitchFamily="2" charset="2"/>
              <a:buNone/>
            </a:pPr>
            <a:endParaRPr lang="en-GB" sz="1600" dirty="0" smtClean="0"/>
          </a:p>
          <a:p>
            <a:r>
              <a:rPr lang="en-GB" sz="1600" dirty="0" smtClean="0"/>
              <a:t>Map and stats of ICCAs at national scale</a:t>
            </a:r>
          </a:p>
          <a:p>
            <a:pPr>
              <a:buFont typeface="Wingdings" pitchFamily="2" charset="2"/>
              <a:buNone/>
            </a:pPr>
            <a:endParaRPr lang="en-GB" sz="1600" dirty="0" smtClean="0"/>
          </a:p>
          <a:p>
            <a:r>
              <a:rPr lang="en-GB" sz="1600" dirty="0" smtClean="0"/>
              <a:t>Case study pages for featured ICCAs in pilot countries</a:t>
            </a:r>
          </a:p>
          <a:p>
            <a:pPr lvl="1"/>
            <a:r>
              <a:rPr lang="en-GB" sz="1600" dirty="0" smtClean="0"/>
              <a:t>Context</a:t>
            </a:r>
          </a:p>
          <a:p>
            <a:pPr lvl="1"/>
            <a:r>
              <a:rPr lang="en-GB" sz="1600" dirty="0" smtClean="0"/>
              <a:t>Participatory maps/videos</a:t>
            </a:r>
          </a:p>
          <a:p>
            <a:pPr lvl="1"/>
            <a:r>
              <a:rPr lang="en-GB" sz="1600" dirty="0" smtClean="0"/>
              <a:t>Interviews</a:t>
            </a:r>
          </a:p>
          <a:p>
            <a:pPr lvl="1"/>
            <a:r>
              <a:rPr lang="en-GB" sz="1600" dirty="0" smtClean="0"/>
              <a:t>Photos </a:t>
            </a:r>
          </a:p>
          <a:p>
            <a:pPr lvl="1"/>
            <a:r>
              <a:rPr lang="en-GB" sz="1600" dirty="0" smtClean="0"/>
              <a:t>Stories</a:t>
            </a:r>
          </a:p>
        </p:txBody>
      </p:sp>
      <p:pic>
        <p:nvPicPr>
          <p:cNvPr id="8" name="Picture 5"/>
          <p:cNvPicPr>
            <a:picLocks noChangeAspect="1" noChangeArrowheads="1"/>
          </p:cNvPicPr>
          <p:nvPr/>
        </p:nvPicPr>
        <p:blipFill>
          <a:blip r:embed="rId3" cstate="print"/>
          <a:srcRect/>
          <a:stretch>
            <a:fillRect/>
          </a:stretch>
        </p:blipFill>
        <p:spPr bwMode="auto">
          <a:xfrm>
            <a:off x="5235575" y="214313"/>
            <a:ext cx="3908425" cy="3165475"/>
          </a:xfrm>
          <a:prstGeom prst="rect">
            <a:avLst/>
          </a:prstGeom>
          <a:ln>
            <a:noFill/>
          </a:ln>
          <a:effectLst>
            <a:outerShdw blurRad="292100" dist="139700" dir="2700000" algn="tl" rotWithShape="0">
              <a:srgbClr val="333333">
                <a:alpha val="65000"/>
              </a:srgbClr>
            </a:outerShdw>
          </a:effectLst>
        </p:spPr>
      </p:pic>
      <p:pic>
        <p:nvPicPr>
          <p:cNvPr id="9" name="Picture 4"/>
          <p:cNvPicPr>
            <a:picLocks noChangeAspect="1" noChangeArrowheads="1"/>
          </p:cNvPicPr>
          <p:nvPr/>
        </p:nvPicPr>
        <p:blipFill>
          <a:blip r:embed="rId4" cstate="print"/>
          <a:srcRect/>
          <a:stretch>
            <a:fillRect/>
          </a:stretch>
        </p:blipFill>
        <p:spPr bwMode="auto">
          <a:xfrm>
            <a:off x="6000750" y="2928938"/>
            <a:ext cx="3143250" cy="2555875"/>
          </a:xfrm>
          <a:prstGeom prst="rect">
            <a:avLst/>
          </a:prstGeom>
          <a:ln>
            <a:noFill/>
          </a:ln>
          <a:effectLst>
            <a:outerShdw blurRad="292100" dist="139700" dir="2700000" algn="tl" rotWithShape="0">
              <a:srgbClr val="333333">
                <a:alpha val="65000"/>
              </a:srgbClr>
            </a:outerShdw>
          </a:effectLst>
        </p:spPr>
      </p:pic>
      <p:sp>
        <p:nvSpPr>
          <p:cNvPr id="10" name="Subtitle 4"/>
          <p:cNvSpPr txBox="1">
            <a:spLocks/>
          </p:cNvSpPr>
          <p:nvPr/>
        </p:nvSpPr>
        <p:spPr bwMode="auto">
          <a:xfrm>
            <a:off x="785813" y="6143625"/>
            <a:ext cx="4214812" cy="500063"/>
          </a:xfrm>
          <a:prstGeom prst="rect">
            <a:avLst/>
          </a:prstGeom>
          <a:solidFill>
            <a:schemeClr val="tx2">
              <a:lumMod val="65000"/>
              <a:lumOff val="35000"/>
            </a:schemeClr>
          </a:solidFill>
          <a:ln w="9525">
            <a:noFill/>
            <a:miter lim="800000"/>
            <a:headEnd/>
            <a:tailEnd/>
          </a:ln>
        </p:spPr>
        <p:txBody>
          <a:bodyPr/>
          <a:lstStyle/>
          <a:p>
            <a:pPr algn="ctr">
              <a:spcBef>
                <a:spcPct val="20000"/>
              </a:spcBef>
              <a:buClr>
                <a:srgbClr val="CDDFF3"/>
              </a:buClr>
              <a:buSzPct val="75000"/>
              <a:buFont typeface="Wingdings" pitchFamily="2" charset="2"/>
              <a:buNone/>
              <a:defRPr/>
            </a:pPr>
            <a:r>
              <a:rPr lang="fr-CH" u="sng" kern="0" dirty="0">
                <a:solidFill>
                  <a:srgbClr val="CDDFF3"/>
                </a:solidFill>
                <a:latin typeface="+mn-lt"/>
                <a:cs typeface="+mn-cs"/>
              </a:rPr>
              <a:t>www.ICCAregistry.org</a:t>
            </a:r>
            <a:endParaRPr lang="en-US" u="sng" kern="0" dirty="0">
              <a:solidFill>
                <a:srgbClr val="CDDFF3"/>
              </a:solidFill>
              <a:latin typeface="+mn-lt"/>
              <a:cs typeface="+mn-cs"/>
            </a:endParaRPr>
          </a:p>
        </p:txBody>
      </p:sp>
      <p:pic>
        <p:nvPicPr>
          <p:cNvPr id="11" name="Picture 2"/>
          <p:cNvPicPr>
            <a:picLocks noChangeAspect="1" noChangeArrowheads="1"/>
          </p:cNvPicPr>
          <p:nvPr/>
        </p:nvPicPr>
        <p:blipFill>
          <a:blip r:embed="rId5" cstate="print"/>
          <a:srcRect/>
          <a:stretch>
            <a:fillRect/>
          </a:stretch>
        </p:blipFill>
        <p:spPr bwMode="auto">
          <a:xfrm>
            <a:off x="6715125" y="4071938"/>
            <a:ext cx="2428875" cy="1982787"/>
          </a:xfrm>
          <a:prstGeom prst="rect">
            <a:avLst/>
          </a:prstGeom>
          <a:ln>
            <a:noFill/>
          </a:ln>
          <a:effectLst>
            <a:outerShdw blurRad="292100" dist="139700" dir="2700000" algn="tl" rotWithShape="0">
              <a:srgbClr val="333333">
                <a:alpha val="65000"/>
              </a:srgbClr>
            </a:outerShdw>
          </a:effectLst>
        </p:spPr>
      </p:pic>
      <p:pic>
        <p:nvPicPr>
          <p:cNvPr id="12" name="Picture 5" descr="UNEP WCMCrgb.gif"/>
          <p:cNvPicPr>
            <a:picLocks noChangeAspect="1"/>
          </p:cNvPicPr>
          <p:nvPr/>
        </p:nvPicPr>
        <p:blipFill>
          <a:blip r:embed="rId6"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3"/>
          <p:cNvSpPr txBox="1">
            <a:spLocks noGrp="1"/>
          </p:cNvSpPr>
          <p:nvPr/>
        </p:nvSpPr>
        <p:spPr bwMode="auto">
          <a:xfrm>
            <a:off x="381000" y="6380163"/>
            <a:ext cx="5181600" cy="457200"/>
          </a:xfrm>
          <a:prstGeom prst="rect">
            <a:avLst/>
          </a:prstGeom>
          <a:noFill/>
          <a:ln>
            <a:miter lim="800000"/>
            <a:headEnd/>
            <a:tailEnd/>
          </a:ln>
        </p:spPr>
        <p:txBody>
          <a:bodyPr wrap="none" lIns="92075" tIns="46038" rIns="92075" bIns="46038" anchor="ctr"/>
          <a:lstStyle/>
          <a:p>
            <a:pPr eaLnBrk="0" hangingPunct="0">
              <a:defRPr/>
            </a:pPr>
            <a:r>
              <a:rPr lang="en-GB" sz="1200" dirty="0">
                <a:solidFill>
                  <a:schemeClr val="accent5">
                    <a:lumMod val="25000"/>
                  </a:schemeClr>
                </a:solidFill>
                <a:latin typeface="+mn-lt"/>
                <a:cs typeface="+mn-cs"/>
              </a:rPr>
              <a:t>UNEP  World Conservation Monitoring Centre</a:t>
            </a:r>
          </a:p>
        </p:txBody>
      </p:sp>
      <p:sp>
        <p:nvSpPr>
          <p:cNvPr id="23555" name="Rectangle 2"/>
          <p:cNvSpPr>
            <a:spLocks noGrp="1" noChangeArrowheads="1"/>
          </p:cNvSpPr>
          <p:nvPr>
            <p:ph type="title" idx="4294967295"/>
          </p:nvPr>
        </p:nvSpPr>
        <p:spPr>
          <a:xfrm>
            <a:off x="857250" y="115888"/>
            <a:ext cx="6667078" cy="864840"/>
          </a:xfrm>
        </p:spPr>
        <p:txBody>
          <a:bodyPr/>
          <a:lstStyle/>
          <a:p>
            <a:r>
              <a:rPr lang="en-GB" sz="3600" dirty="0" smtClean="0"/>
              <a:t>ICCA Registry information fields</a:t>
            </a:r>
          </a:p>
        </p:txBody>
      </p:sp>
      <p:sp>
        <p:nvSpPr>
          <p:cNvPr id="22532" name="Text Box 5"/>
          <p:cNvSpPr txBox="1">
            <a:spLocks noChangeArrowheads="1"/>
          </p:cNvSpPr>
          <p:nvPr/>
        </p:nvSpPr>
        <p:spPr bwMode="auto">
          <a:xfrm>
            <a:off x="75431" y="1268760"/>
            <a:ext cx="5000625" cy="4968552"/>
          </a:xfrm>
          <a:prstGeom prst="rect">
            <a:avLst/>
          </a:prstGeom>
          <a:noFill/>
          <a:ln w="9525">
            <a:noFill/>
            <a:miter lim="800000"/>
            <a:headEnd/>
            <a:tailEnd/>
          </a:ln>
        </p:spPr>
        <p:txBody>
          <a:bodyPr lIns="92075" tIns="46038" rIns="92075" bIns="46038"/>
          <a:lstStyle/>
          <a:p>
            <a:pPr marL="457200" indent="-457200" eaLnBrk="0" hangingPunct="0">
              <a:spcBef>
                <a:spcPct val="20000"/>
              </a:spcBef>
              <a:buClr>
                <a:schemeClr val="accent5">
                  <a:lumMod val="25000"/>
                </a:schemeClr>
              </a:buClr>
              <a:buSzPct val="75000"/>
              <a:buFont typeface="Wingdings" pitchFamily="2" charset="2"/>
              <a:buChar char="u"/>
              <a:defRPr/>
            </a:pPr>
            <a:r>
              <a:rPr lang="en-GB" sz="1600" dirty="0" smtClean="0">
                <a:solidFill>
                  <a:schemeClr val="accent5">
                    <a:lumMod val="25000"/>
                  </a:schemeClr>
                </a:solidFill>
                <a:latin typeface="Calibri" pitchFamily="34" charset="0"/>
                <a:cs typeface="Calibri" pitchFamily="34" charset="0"/>
              </a:rPr>
              <a:t> </a:t>
            </a:r>
            <a:r>
              <a:rPr lang="en-GB" dirty="0" smtClean="0">
                <a:solidFill>
                  <a:schemeClr val="accent5">
                    <a:lumMod val="25000"/>
                  </a:schemeClr>
                </a:solidFill>
                <a:latin typeface="Calibri" pitchFamily="34" charset="0"/>
                <a:cs typeface="Calibri" pitchFamily="34" charset="0"/>
              </a:rPr>
              <a:t>Key </a:t>
            </a:r>
            <a:r>
              <a:rPr lang="en-GB" dirty="0">
                <a:solidFill>
                  <a:schemeClr val="accent5">
                    <a:lumMod val="25000"/>
                  </a:schemeClr>
                </a:solidFill>
                <a:latin typeface="Calibri" pitchFamily="34" charset="0"/>
                <a:cs typeface="Calibri" pitchFamily="34" charset="0"/>
              </a:rPr>
              <a:t>fields</a:t>
            </a:r>
          </a:p>
          <a:p>
            <a:pPr marL="723900" indent="-198438" eaLnBrk="0" hangingPunct="0">
              <a:spcBef>
                <a:spcPct val="20000"/>
              </a:spcBef>
              <a:buClr>
                <a:schemeClr val="accent5">
                  <a:lumMod val="25000"/>
                </a:schemeClr>
              </a:buClr>
              <a:buSzPct val="75000"/>
              <a:buFont typeface="Wingdings" pitchFamily="2" charset="2"/>
              <a:buChar char="w"/>
              <a:defRPr/>
            </a:pPr>
            <a:r>
              <a:rPr lang="en-GB" sz="1600" dirty="0">
                <a:solidFill>
                  <a:schemeClr val="accent5">
                    <a:lumMod val="25000"/>
                  </a:schemeClr>
                </a:solidFill>
                <a:latin typeface="Calibri" pitchFamily="34" charset="0"/>
                <a:cs typeface="Calibri" pitchFamily="34" charset="0"/>
              </a:rPr>
              <a:t>Name (English and Indigenous/Local Language)</a:t>
            </a:r>
          </a:p>
          <a:p>
            <a:pPr marL="723900" indent="-198438" eaLnBrk="0" hangingPunct="0">
              <a:spcBef>
                <a:spcPct val="20000"/>
              </a:spcBef>
              <a:buClr>
                <a:schemeClr val="accent5">
                  <a:lumMod val="25000"/>
                </a:schemeClr>
              </a:buClr>
              <a:buSzPct val="75000"/>
              <a:buFont typeface="Wingdings" pitchFamily="2" charset="2"/>
              <a:buChar char="w"/>
              <a:defRPr/>
            </a:pPr>
            <a:r>
              <a:rPr lang="en-GB" sz="1600" dirty="0">
                <a:solidFill>
                  <a:schemeClr val="accent5">
                    <a:lumMod val="25000"/>
                  </a:schemeClr>
                </a:solidFill>
                <a:latin typeface="Calibri" pitchFamily="34" charset="0"/>
                <a:cs typeface="Calibri" pitchFamily="34" charset="0"/>
              </a:rPr>
              <a:t>Community(</a:t>
            </a:r>
            <a:r>
              <a:rPr lang="en-GB" sz="1600" dirty="0" err="1">
                <a:solidFill>
                  <a:schemeClr val="accent5">
                    <a:lumMod val="25000"/>
                  </a:schemeClr>
                </a:solidFill>
                <a:latin typeface="Calibri" pitchFamily="34" charset="0"/>
                <a:cs typeface="Calibri" pitchFamily="34" charset="0"/>
              </a:rPr>
              <a:t>ies</a:t>
            </a:r>
            <a:r>
              <a:rPr lang="en-GB" sz="1600" dirty="0">
                <a:solidFill>
                  <a:schemeClr val="accent5">
                    <a:lumMod val="25000"/>
                  </a:schemeClr>
                </a:solidFill>
                <a:latin typeface="Calibri" pitchFamily="34" charset="0"/>
                <a:cs typeface="Calibri" pitchFamily="34" charset="0"/>
              </a:rPr>
              <a:t>)</a:t>
            </a:r>
          </a:p>
          <a:p>
            <a:pPr marL="723900" indent="-198438" eaLnBrk="0" hangingPunct="0">
              <a:spcBef>
                <a:spcPct val="20000"/>
              </a:spcBef>
              <a:buClr>
                <a:schemeClr val="accent5">
                  <a:lumMod val="25000"/>
                </a:schemeClr>
              </a:buClr>
              <a:buSzPct val="75000"/>
              <a:buFont typeface="Wingdings" pitchFamily="2" charset="2"/>
              <a:buChar char="w"/>
              <a:defRPr/>
            </a:pPr>
            <a:r>
              <a:rPr lang="en-GB" sz="1600" dirty="0">
                <a:solidFill>
                  <a:schemeClr val="accent5">
                    <a:lumMod val="25000"/>
                  </a:schemeClr>
                </a:solidFill>
                <a:latin typeface="Calibri" pitchFamily="34" charset="0"/>
                <a:cs typeface="Calibri" pitchFamily="34" charset="0"/>
              </a:rPr>
              <a:t>Designation</a:t>
            </a:r>
          </a:p>
          <a:p>
            <a:pPr marL="723900" indent="-198438" eaLnBrk="0" hangingPunct="0">
              <a:spcBef>
                <a:spcPct val="20000"/>
              </a:spcBef>
              <a:buClr>
                <a:schemeClr val="accent5">
                  <a:lumMod val="25000"/>
                </a:schemeClr>
              </a:buClr>
              <a:buSzPct val="75000"/>
              <a:buFont typeface="Wingdings" pitchFamily="2" charset="2"/>
              <a:buChar char="w"/>
              <a:defRPr/>
            </a:pPr>
            <a:r>
              <a:rPr lang="en-GB" sz="1600" dirty="0">
                <a:solidFill>
                  <a:schemeClr val="accent5">
                    <a:lumMod val="25000"/>
                  </a:schemeClr>
                </a:solidFill>
                <a:latin typeface="Calibri" pitchFamily="34" charset="0"/>
                <a:cs typeface="Calibri" pitchFamily="34" charset="0"/>
              </a:rPr>
              <a:t>Date of establishment</a:t>
            </a:r>
          </a:p>
          <a:p>
            <a:pPr marL="723900" indent="-198438" eaLnBrk="0" hangingPunct="0">
              <a:spcBef>
                <a:spcPct val="20000"/>
              </a:spcBef>
              <a:buClr>
                <a:schemeClr val="accent5">
                  <a:lumMod val="25000"/>
                </a:schemeClr>
              </a:buClr>
              <a:buSzPct val="75000"/>
              <a:buFont typeface="Wingdings" pitchFamily="2" charset="2"/>
              <a:buChar char="w"/>
              <a:defRPr/>
            </a:pPr>
            <a:r>
              <a:rPr lang="en-GB" sz="1600" dirty="0">
                <a:solidFill>
                  <a:schemeClr val="accent5">
                    <a:lumMod val="25000"/>
                  </a:schemeClr>
                </a:solidFill>
                <a:latin typeface="Calibri" pitchFamily="34" charset="0"/>
                <a:cs typeface="Calibri" pitchFamily="34" charset="0"/>
              </a:rPr>
              <a:t>IUCN Protected Areas Management Category</a:t>
            </a:r>
          </a:p>
          <a:p>
            <a:pPr marL="723900" indent="-198438" eaLnBrk="0" hangingPunct="0">
              <a:spcBef>
                <a:spcPct val="20000"/>
              </a:spcBef>
              <a:buClr>
                <a:schemeClr val="accent5">
                  <a:lumMod val="25000"/>
                </a:schemeClr>
              </a:buClr>
              <a:buSzPct val="75000"/>
              <a:buFont typeface="Wingdings" pitchFamily="2" charset="2"/>
              <a:buChar char="w"/>
              <a:defRPr/>
            </a:pPr>
            <a:r>
              <a:rPr lang="en-GB" sz="1600" dirty="0">
                <a:solidFill>
                  <a:schemeClr val="accent5">
                    <a:lumMod val="25000"/>
                  </a:schemeClr>
                </a:solidFill>
                <a:latin typeface="Calibri" pitchFamily="34" charset="0"/>
                <a:cs typeface="Calibri" pitchFamily="34" charset="0"/>
              </a:rPr>
              <a:t>Governance</a:t>
            </a:r>
          </a:p>
          <a:p>
            <a:pPr marL="723900" indent="-198438" eaLnBrk="0" hangingPunct="0">
              <a:spcBef>
                <a:spcPct val="20000"/>
              </a:spcBef>
              <a:buClr>
                <a:schemeClr val="accent5">
                  <a:lumMod val="25000"/>
                </a:schemeClr>
              </a:buClr>
              <a:buSzPct val="75000"/>
              <a:buFont typeface="Wingdings" pitchFamily="2" charset="2"/>
              <a:buChar char="w"/>
              <a:defRPr/>
            </a:pPr>
            <a:r>
              <a:rPr lang="en-GB" sz="1600" dirty="0">
                <a:solidFill>
                  <a:schemeClr val="accent5">
                    <a:lumMod val="25000"/>
                  </a:schemeClr>
                </a:solidFill>
                <a:latin typeface="Calibri" pitchFamily="34" charset="0"/>
                <a:cs typeface="Calibri" pitchFamily="34" charset="0"/>
              </a:rPr>
              <a:t>Purpose </a:t>
            </a:r>
          </a:p>
          <a:p>
            <a:pPr marL="723900" indent="-198438" eaLnBrk="0" hangingPunct="0">
              <a:spcBef>
                <a:spcPct val="20000"/>
              </a:spcBef>
              <a:buClr>
                <a:schemeClr val="accent5">
                  <a:lumMod val="25000"/>
                </a:schemeClr>
              </a:buClr>
              <a:buSzPct val="75000"/>
              <a:buFont typeface="Wingdings" pitchFamily="2" charset="2"/>
              <a:buChar char="w"/>
              <a:defRPr/>
            </a:pPr>
            <a:r>
              <a:rPr lang="en-GB" sz="1600" dirty="0">
                <a:solidFill>
                  <a:schemeClr val="accent5">
                    <a:lumMod val="25000"/>
                  </a:schemeClr>
                </a:solidFill>
                <a:latin typeface="Calibri" pitchFamily="34" charset="0"/>
                <a:cs typeface="Calibri" pitchFamily="34" charset="0"/>
              </a:rPr>
              <a:t>Physical Boundaries</a:t>
            </a:r>
          </a:p>
          <a:p>
            <a:pPr marL="457200" indent="-457200" eaLnBrk="0" hangingPunct="0">
              <a:spcBef>
                <a:spcPct val="20000"/>
              </a:spcBef>
              <a:buClr>
                <a:schemeClr val="accent5">
                  <a:lumMod val="25000"/>
                </a:schemeClr>
              </a:buClr>
              <a:buFont typeface="Wingdings" pitchFamily="2" charset="2"/>
              <a:buChar char="w"/>
              <a:defRPr/>
            </a:pPr>
            <a:r>
              <a:rPr lang="en-GB" dirty="0">
                <a:solidFill>
                  <a:schemeClr val="accent5">
                    <a:lumMod val="25000"/>
                  </a:schemeClr>
                </a:solidFill>
                <a:latin typeface="Calibri" pitchFamily="34" charset="0"/>
                <a:cs typeface="Calibri" pitchFamily="34" charset="0"/>
              </a:rPr>
              <a:t>Overlays with other data</a:t>
            </a:r>
          </a:p>
          <a:p>
            <a:pPr marL="914400" lvl="1" indent="-457200" eaLnBrk="0" hangingPunct="0">
              <a:spcBef>
                <a:spcPct val="20000"/>
              </a:spcBef>
              <a:buClr>
                <a:schemeClr val="accent5">
                  <a:lumMod val="25000"/>
                </a:schemeClr>
              </a:buClr>
              <a:buFont typeface="Wingdings" pitchFamily="2" charset="2"/>
              <a:buChar char="w"/>
              <a:defRPr/>
            </a:pPr>
            <a:r>
              <a:rPr lang="en-GB" sz="1600" b="1" dirty="0">
                <a:solidFill>
                  <a:schemeClr val="accent5">
                    <a:lumMod val="25000"/>
                  </a:schemeClr>
                </a:solidFill>
                <a:latin typeface="Calibri" pitchFamily="34" charset="0"/>
                <a:cs typeface="Calibri" pitchFamily="34" charset="0"/>
              </a:rPr>
              <a:t>Habitat </a:t>
            </a:r>
            <a:r>
              <a:rPr lang="en-GB" sz="1600" dirty="0">
                <a:solidFill>
                  <a:schemeClr val="accent5">
                    <a:lumMod val="25000"/>
                  </a:schemeClr>
                </a:solidFill>
                <a:latin typeface="Calibri" pitchFamily="34" charset="0"/>
                <a:cs typeface="Calibri" pitchFamily="34" charset="0"/>
              </a:rPr>
              <a:t>(</a:t>
            </a:r>
            <a:r>
              <a:rPr lang="en-US" sz="1600" dirty="0">
                <a:solidFill>
                  <a:schemeClr val="accent5">
                    <a:lumMod val="25000"/>
                  </a:schemeClr>
                </a:solidFill>
                <a:latin typeface="Calibri" pitchFamily="34" charset="0"/>
                <a:cs typeface="Calibri" pitchFamily="34" charset="0"/>
              </a:rPr>
              <a:t>Mangrove &amp; </a:t>
            </a:r>
            <a:r>
              <a:rPr lang="en-US" sz="1600" dirty="0" err="1">
                <a:solidFill>
                  <a:schemeClr val="accent5">
                    <a:lumMod val="25000"/>
                  </a:schemeClr>
                </a:solidFill>
                <a:latin typeface="Calibri" pitchFamily="34" charset="0"/>
                <a:cs typeface="Calibri" pitchFamily="34" charset="0"/>
              </a:rPr>
              <a:t>Seagrasses</a:t>
            </a:r>
            <a:r>
              <a:rPr lang="en-US" sz="1600" dirty="0">
                <a:solidFill>
                  <a:schemeClr val="accent5">
                    <a:lumMod val="25000"/>
                  </a:schemeClr>
                </a:solidFill>
                <a:latin typeface="Calibri" pitchFamily="34" charset="0"/>
                <a:cs typeface="Calibri" pitchFamily="34" charset="0"/>
              </a:rPr>
              <a:t>, </a:t>
            </a:r>
            <a:r>
              <a:rPr lang="en-GB" sz="1600" dirty="0">
                <a:solidFill>
                  <a:schemeClr val="accent5">
                    <a:lumMod val="25000"/>
                  </a:schemeClr>
                </a:solidFill>
                <a:latin typeface="Calibri" pitchFamily="34" charset="0"/>
                <a:cs typeface="Calibri" pitchFamily="34" charset="0"/>
              </a:rPr>
              <a:t>Forest cover</a:t>
            </a:r>
            <a:r>
              <a:rPr lang="en-US" sz="1600" dirty="0">
                <a:solidFill>
                  <a:schemeClr val="accent5">
                    <a:lumMod val="25000"/>
                  </a:schemeClr>
                </a:solidFill>
                <a:latin typeface="Calibri" pitchFamily="34" charset="0"/>
                <a:cs typeface="Calibri" pitchFamily="34" charset="0"/>
              </a:rPr>
              <a:t>, Coral reefs)</a:t>
            </a:r>
          </a:p>
          <a:p>
            <a:pPr marL="914400" lvl="1" indent="-457200" eaLnBrk="0" hangingPunct="0">
              <a:spcBef>
                <a:spcPct val="20000"/>
              </a:spcBef>
              <a:buClr>
                <a:schemeClr val="accent5">
                  <a:lumMod val="25000"/>
                </a:schemeClr>
              </a:buClr>
              <a:buFont typeface="Wingdings" pitchFamily="2" charset="2"/>
              <a:buChar char="w"/>
              <a:defRPr/>
            </a:pPr>
            <a:r>
              <a:rPr lang="en-US" sz="1600" b="1" dirty="0">
                <a:solidFill>
                  <a:schemeClr val="accent5">
                    <a:lumMod val="25000"/>
                  </a:schemeClr>
                </a:solidFill>
                <a:latin typeface="Calibri" pitchFamily="34" charset="0"/>
                <a:cs typeface="Calibri" pitchFamily="34" charset="0"/>
              </a:rPr>
              <a:t>Biodiversity </a:t>
            </a:r>
            <a:r>
              <a:rPr lang="en-US" sz="1600" dirty="0">
                <a:solidFill>
                  <a:schemeClr val="accent5">
                    <a:lumMod val="25000"/>
                  </a:schemeClr>
                </a:solidFill>
                <a:latin typeface="Calibri" pitchFamily="34" charset="0"/>
                <a:cs typeface="Calibri" pitchFamily="34" charset="0"/>
              </a:rPr>
              <a:t>(AZE, KBA, IBA, WWF </a:t>
            </a:r>
            <a:r>
              <a:rPr lang="en-US" sz="1600" dirty="0" err="1">
                <a:solidFill>
                  <a:schemeClr val="accent5">
                    <a:lumMod val="25000"/>
                  </a:schemeClr>
                </a:solidFill>
                <a:latin typeface="Calibri" pitchFamily="34" charset="0"/>
                <a:cs typeface="Calibri" pitchFamily="34" charset="0"/>
              </a:rPr>
              <a:t>Ecoregions</a:t>
            </a:r>
            <a:r>
              <a:rPr lang="en-US" sz="1600" dirty="0">
                <a:solidFill>
                  <a:schemeClr val="accent5">
                    <a:lumMod val="25000"/>
                  </a:schemeClr>
                </a:solidFill>
                <a:latin typeface="Calibri" pitchFamily="34" charset="0"/>
                <a:cs typeface="Calibri" pitchFamily="34" charset="0"/>
              </a:rPr>
              <a:t>, </a:t>
            </a:r>
            <a:r>
              <a:rPr lang="en-GB" sz="1600" dirty="0">
                <a:solidFill>
                  <a:schemeClr val="accent5">
                    <a:lumMod val="25000"/>
                  </a:schemeClr>
                </a:solidFill>
                <a:latin typeface="Calibri" pitchFamily="34" charset="0"/>
                <a:cs typeface="Calibri" pitchFamily="34" charset="0"/>
              </a:rPr>
              <a:t>IUCN Red List</a:t>
            </a:r>
            <a:r>
              <a:rPr lang="en-US" sz="1600" dirty="0">
                <a:solidFill>
                  <a:schemeClr val="accent5">
                    <a:lumMod val="25000"/>
                  </a:schemeClr>
                </a:solidFill>
                <a:latin typeface="Calibri" pitchFamily="34" charset="0"/>
                <a:cs typeface="Calibri" pitchFamily="34" charset="0"/>
              </a:rPr>
              <a:t>)</a:t>
            </a:r>
          </a:p>
          <a:p>
            <a:pPr marL="914400" lvl="1" indent="-457200" eaLnBrk="0" hangingPunct="0">
              <a:spcBef>
                <a:spcPct val="20000"/>
              </a:spcBef>
              <a:buClr>
                <a:schemeClr val="accent5">
                  <a:lumMod val="25000"/>
                </a:schemeClr>
              </a:buClr>
              <a:buFont typeface="Wingdings" pitchFamily="2" charset="2"/>
              <a:buChar char="w"/>
              <a:defRPr/>
            </a:pPr>
            <a:r>
              <a:rPr lang="en-GB" sz="1600" b="1" dirty="0">
                <a:solidFill>
                  <a:schemeClr val="accent5">
                    <a:lumMod val="25000"/>
                  </a:schemeClr>
                </a:solidFill>
                <a:latin typeface="Calibri" pitchFamily="34" charset="0"/>
                <a:cs typeface="Calibri" pitchFamily="34" charset="0"/>
              </a:rPr>
              <a:t>Global </a:t>
            </a:r>
            <a:r>
              <a:rPr lang="en-GB" sz="1600" dirty="0">
                <a:solidFill>
                  <a:schemeClr val="accent5">
                    <a:lumMod val="25000"/>
                  </a:schemeClr>
                </a:solidFill>
                <a:latin typeface="Calibri" pitchFamily="34" charset="0"/>
                <a:cs typeface="Calibri" pitchFamily="34" charset="0"/>
              </a:rPr>
              <a:t>(Carbon stocks, Water valuation, Human health indices, Linguistic diversity)</a:t>
            </a:r>
            <a:endParaRPr lang="en-US" sz="1600" dirty="0">
              <a:solidFill>
                <a:schemeClr val="accent5">
                  <a:lumMod val="25000"/>
                </a:schemeClr>
              </a:solidFill>
              <a:latin typeface="Calibri" pitchFamily="34" charset="0"/>
              <a:cs typeface="Calibri" pitchFamily="34" charset="0"/>
            </a:endParaRPr>
          </a:p>
          <a:p>
            <a:pPr marL="914400" lvl="1" indent="-457200" eaLnBrk="0" hangingPunct="0">
              <a:spcBef>
                <a:spcPct val="20000"/>
              </a:spcBef>
              <a:buClr>
                <a:schemeClr val="accent5">
                  <a:lumMod val="25000"/>
                </a:schemeClr>
              </a:buClr>
              <a:defRPr/>
            </a:pPr>
            <a:endParaRPr lang="en-GB" dirty="0">
              <a:solidFill>
                <a:schemeClr val="accent5">
                  <a:lumMod val="25000"/>
                </a:schemeClr>
              </a:solidFill>
              <a:latin typeface="Calibri" pitchFamily="34" charset="0"/>
              <a:cs typeface="Calibri" pitchFamily="34" charset="0"/>
            </a:endParaRPr>
          </a:p>
          <a:p>
            <a:pPr marL="1982788" lvl="2" indent="-457200" eaLnBrk="0" hangingPunct="0">
              <a:spcBef>
                <a:spcPct val="20000"/>
              </a:spcBef>
              <a:buClr>
                <a:schemeClr val="accent5">
                  <a:lumMod val="25000"/>
                </a:schemeClr>
              </a:buClr>
              <a:buSzPct val="75000"/>
              <a:buFont typeface="Wingdings" pitchFamily="2" charset="2"/>
              <a:buNone/>
              <a:defRPr/>
            </a:pPr>
            <a:endParaRPr lang="en-GB" dirty="0">
              <a:solidFill>
                <a:schemeClr val="accent5">
                  <a:lumMod val="25000"/>
                </a:schemeClr>
              </a:solidFill>
              <a:latin typeface="Calibri" pitchFamily="34" charset="0"/>
              <a:cs typeface="Calibri" pitchFamily="34" charset="0"/>
            </a:endParaRPr>
          </a:p>
        </p:txBody>
      </p:sp>
      <p:pic>
        <p:nvPicPr>
          <p:cNvPr id="8" name="Picture 3"/>
          <p:cNvPicPr>
            <a:picLocks noChangeAspect="1" noChangeArrowheads="1"/>
          </p:cNvPicPr>
          <p:nvPr/>
        </p:nvPicPr>
        <p:blipFill>
          <a:blip r:embed="rId3" cstate="print"/>
          <a:srcRect/>
          <a:stretch>
            <a:fillRect/>
          </a:stretch>
        </p:blipFill>
        <p:spPr>
          <a:xfrm>
            <a:off x="5500688" y="1857375"/>
            <a:ext cx="1435100" cy="1465263"/>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4" cstate="print"/>
          <a:srcRect/>
          <a:stretch>
            <a:fillRect/>
          </a:stretch>
        </p:blipFill>
        <p:spPr>
          <a:xfrm>
            <a:off x="7715250" y="1143000"/>
            <a:ext cx="1277938" cy="1482725"/>
          </a:xfrm>
          <a:prstGeom prst="rect">
            <a:avLst/>
          </a:prstGeom>
          <a:ln>
            <a:noFill/>
          </a:ln>
          <a:effectLst>
            <a:outerShdw blurRad="292100" dist="139700" dir="2700000" algn="tl" rotWithShape="0">
              <a:srgbClr val="333333">
                <a:alpha val="65000"/>
              </a:srgbClr>
            </a:outerShdw>
          </a:effectLst>
        </p:spPr>
      </p:pic>
      <p:pic>
        <p:nvPicPr>
          <p:cNvPr id="10" name="Picture 10"/>
          <p:cNvPicPr>
            <a:picLocks noChangeAspect="1" noChangeArrowheads="1"/>
          </p:cNvPicPr>
          <p:nvPr/>
        </p:nvPicPr>
        <p:blipFill>
          <a:blip r:embed="rId5" cstate="print"/>
          <a:srcRect/>
          <a:stretch>
            <a:fillRect/>
          </a:stretch>
        </p:blipFill>
        <p:spPr bwMode="auto">
          <a:xfrm>
            <a:off x="6572250" y="2571750"/>
            <a:ext cx="2571750" cy="1819275"/>
          </a:xfrm>
          <a:prstGeom prst="rect">
            <a:avLst/>
          </a:prstGeom>
          <a:ln>
            <a:noFill/>
          </a:ln>
          <a:effectLst>
            <a:outerShdw blurRad="292100" dist="139700" dir="2700000" algn="tl" rotWithShape="0">
              <a:srgbClr val="333333">
                <a:alpha val="65000"/>
              </a:srgbClr>
            </a:outerShdw>
          </a:effectLst>
        </p:spPr>
      </p:pic>
      <p:pic>
        <p:nvPicPr>
          <p:cNvPr id="11" name="Picture 4"/>
          <p:cNvPicPr>
            <a:picLocks noChangeAspect="1" noChangeArrowheads="1"/>
          </p:cNvPicPr>
          <p:nvPr/>
        </p:nvPicPr>
        <p:blipFill>
          <a:blip r:embed="rId6" cstate="print"/>
          <a:srcRect/>
          <a:stretch>
            <a:fillRect/>
          </a:stretch>
        </p:blipFill>
        <p:spPr bwMode="auto">
          <a:xfrm>
            <a:off x="6357938" y="4429125"/>
            <a:ext cx="2487612" cy="1565275"/>
          </a:xfrm>
          <a:prstGeom prst="rect">
            <a:avLst/>
          </a:prstGeom>
          <a:ln>
            <a:noFill/>
          </a:ln>
          <a:effectLst>
            <a:outerShdw blurRad="292100" dist="139700" dir="2700000" algn="tl" rotWithShape="0">
              <a:srgbClr val="333333">
                <a:alpha val="65000"/>
              </a:srgbClr>
            </a:outerShdw>
          </a:effectLst>
        </p:spPr>
      </p:pic>
      <p:pic>
        <p:nvPicPr>
          <p:cNvPr id="12" name="Picture 12" descr="http://www.google.co.uk/url?source=imgres&amp;ct=img&amp;q=http://www.myoops.org/twocw/mit/NR/rdonlyres/Global/6/6DFF7A14-55A0-4749-9D35-C5BE34466413/0/chp_work.jpg&amp;usg=AFQjCNHOQHKHnFteI21bJ1MkAENqhZwdnA"/>
          <p:cNvPicPr>
            <a:picLocks noChangeAspect="1" noChangeArrowheads="1"/>
          </p:cNvPicPr>
          <p:nvPr/>
        </p:nvPicPr>
        <p:blipFill>
          <a:blip r:embed="rId7" cstate="print"/>
          <a:srcRect/>
          <a:stretch>
            <a:fillRect/>
          </a:stretch>
        </p:blipFill>
        <p:spPr bwMode="auto">
          <a:xfrm>
            <a:off x="5214938" y="3500438"/>
            <a:ext cx="2071687" cy="1990725"/>
          </a:xfrm>
          <a:prstGeom prst="rect">
            <a:avLst/>
          </a:prstGeom>
          <a:ln>
            <a:noFill/>
          </a:ln>
          <a:effectLst>
            <a:outerShdw blurRad="292100" dist="139700" dir="2700000" algn="tl" rotWithShape="0">
              <a:srgbClr val="333333">
                <a:alpha val="65000"/>
              </a:srgbClr>
            </a:outerShdw>
          </a:effectLst>
        </p:spPr>
      </p:pic>
      <p:sp>
        <p:nvSpPr>
          <p:cNvPr id="14" name="Text Box 3"/>
          <p:cNvSpPr txBox="1">
            <a:spLocks noChangeArrowheads="1"/>
          </p:cNvSpPr>
          <p:nvPr/>
        </p:nvSpPr>
        <p:spPr bwMode="auto">
          <a:xfrm>
            <a:off x="6143625" y="1000125"/>
            <a:ext cx="1962150" cy="1077913"/>
          </a:xfrm>
          <a:prstGeom prst="rect">
            <a:avLst/>
          </a:prstGeom>
          <a:solidFill>
            <a:schemeClr val="tx2">
              <a:lumMod val="65000"/>
              <a:lumOff val="35000"/>
            </a:schemeClr>
          </a:solidFill>
          <a:ln w="9525">
            <a:noFill/>
            <a:miter lim="800000"/>
            <a:headEnd/>
            <a:tailEnd/>
          </a:ln>
        </p:spPr>
        <p:txBody>
          <a:bodyPr>
            <a:spAutoFit/>
          </a:bodyPr>
          <a:lstStyle/>
          <a:p>
            <a:pPr algn="ctr">
              <a:defRPr/>
            </a:pPr>
            <a:r>
              <a:rPr lang="en-GB" sz="1600" dirty="0">
                <a:solidFill>
                  <a:srgbClr val="8AB5E4"/>
                </a:solidFill>
                <a:latin typeface="Microsoft Sans Serif" pitchFamily="34" charset="0"/>
                <a:cs typeface="+mn-cs"/>
              </a:rPr>
              <a:t>Maps are generated to show the values of ICCAs</a:t>
            </a:r>
          </a:p>
        </p:txBody>
      </p:sp>
      <p:sp>
        <p:nvSpPr>
          <p:cNvPr id="15" name="TextBox 14"/>
          <p:cNvSpPr txBox="1"/>
          <p:nvPr/>
        </p:nvSpPr>
        <p:spPr>
          <a:xfrm>
            <a:off x="5429250" y="4929188"/>
            <a:ext cx="1071563" cy="246062"/>
          </a:xfrm>
          <a:prstGeom prst="rect">
            <a:avLst/>
          </a:prstGeom>
          <a:noFill/>
        </p:spPr>
        <p:txBody>
          <a:bodyPr>
            <a:spAutoFit/>
          </a:bodyPr>
          <a:lstStyle/>
          <a:p>
            <a:pPr algn="ctr" eaLnBrk="0" hangingPunct="0">
              <a:defRPr/>
            </a:pPr>
            <a:r>
              <a:rPr lang="en-GB" sz="1000" dirty="0">
                <a:solidFill>
                  <a:schemeClr val="bg1"/>
                </a:solidFill>
                <a:latin typeface="+mn-lt"/>
                <a:cs typeface="+mn-cs"/>
              </a:rPr>
              <a:t>GBF/TILCEPA</a:t>
            </a:r>
            <a:endParaRPr lang="en-US" sz="1000" dirty="0">
              <a:solidFill>
                <a:schemeClr val="bg1"/>
              </a:solidFill>
              <a:latin typeface="+mn-lt"/>
              <a:cs typeface="+mn-cs"/>
            </a:endParaRPr>
          </a:p>
        </p:txBody>
      </p:sp>
      <p:pic>
        <p:nvPicPr>
          <p:cNvPr id="13" name="Picture 5" descr="UNEP WCMCrgb.gif"/>
          <p:cNvPicPr>
            <a:picLocks noChangeAspect="1"/>
          </p:cNvPicPr>
          <p:nvPr/>
        </p:nvPicPr>
        <p:blipFill>
          <a:blip r:embed="rId8"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SGP background</a:t>
            </a:r>
            <a:endParaRPr lang="en-US" dirty="0"/>
          </a:p>
        </p:txBody>
      </p:sp>
      <p:sp>
        <p:nvSpPr>
          <p:cNvPr id="4" name="Rectangle 3"/>
          <p:cNvSpPr>
            <a:spLocks noGrp="1" noChangeArrowheads="1"/>
          </p:cNvSpPr>
          <p:nvPr>
            <p:ph idx="1"/>
          </p:nvPr>
        </p:nvSpPr>
        <p:spPr>
          <a:xfrm>
            <a:off x="381000" y="1470248"/>
            <a:ext cx="8458200" cy="4191000"/>
          </a:xfrm>
        </p:spPr>
        <p:txBody>
          <a:bodyPr/>
          <a:lstStyle/>
          <a:p>
            <a:pPr>
              <a:lnSpc>
                <a:spcPct val="90000"/>
              </a:lnSpc>
            </a:pPr>
            <a:r>
              <a:rPr lang="en-US" sz="2800" dirty="0">
                <a:cs typeface="Times New Roman" pitchFamily="18" charset="0"/>
              </a:rPr>
              <a:t>Total GEF investment in SGP since 1992 pilot phase over</a:t>
            </a:r>
            <a:r>
              <a:rPr lang="en-US" sz="2800" dirty="0">
                <a:solidFill>
                  <a:srgbClr val="CC0000"/>
                </a:solidFill>
                <a:cs typeface="Times New Roman" pitchFamily="18" charset="0"/>
              </a:rPr>
              <a:t> </a:t>
            </a:r>
            <a:r>
              <a:rPr lang="en-US" sz="2800" dirty="0" smtClean="0">
                <a:solidFill>
                  <a:srgbClr val="FF0000"/>
                </a:solidFill>
                <a:cs typeface="Times New Roman" pitchFamily="18" charset="0"/>
              </a:rPr>
              <a:t>$600 </a:t>
            </a:r>
            <a:r>
              <a:rPr lang="en-US" sz="2800" dirty="0">
                <a:solidFill>
                  <a:srgbClr val="FF0000"/>
                </a:solidFill>
                <a:cs typeface="Times New Roman" pitchFamily="18" charset="0"/>
              </a:rPr>
              <a:t>million</a:t>
            </a:r>
          </a:p>
          <a:p>
            <a:pPr>
              <a:lnSpc>
                <a:spcPct val="90000"/>
              </a:lnSpc>
            </a:pPr>
            <a:r>
              <a:rPr lang="en-US" sz="2800" dirty="0">
                <a:cs typeface="Times New Roman" pitchFamily="18" charset="0"/>
              </a:rPr>
              <a:t>SGP provides direct access for national NGOs and CBOs, and indigenous peoples up to </a:t>
            </a:r>
            <a:r>
              <a:rPr lang="en-US" sz="2800" dirty="0">
                <a:solidFill>
                  <a:srgbClr val="FF0000"/>
                </a:solidFill>
                <a:cs typeface="Times New Roman" pitchFamily="18" charset="0"/>
              </a:rPr>
              <a:t>$50,000</a:t>
            </a:r>
          </a:p>
          <a:p>
            <a:pPr>
              <a:lnSpc>
                <a:spcPct val="90000"/>
              </a:lnSpc>
            </a:pPr>
            <a:r>
              <a:rPr lang="en-US" sz="2800" dirty="0">
                <a:cs typeface="Times New Roman" pitchFamily="18" charset="0"/>
              </a:rPr>
              <a:t>Projects approved </a:t>
            </a:r>
            <a:r>
              <a:rPr lang="en-US" sz="2800" dirty="0" smtClean="0">
                <a:cs typeface="Times New Roman" pitchFamily="18" charset="0"/>
              </a:rPr>
              <a:t>by a </a:t>
            </a:r>
            <a:r>
              <a:rPr lang="en-US" sz="2800" dirty="0" smtClean="0">
                <a:solidFill>
                  <a:srgbClr val="FF0000"/>
                </a:solidFill>
                <a:cs typeface="Times New Roman" pitchFamily="18" charset="0"/>
              </a:rPr>
              <a:t>National </a:t>
            </a:r>
            <a:r>
              <a:rPr lang="en-US" sz="2800" dirty="0">
                <a:solidFill>
                  <a:srgbClr val="FF0000"/>
                </a:solidFill>
                <a:cs typeface="Times New Roman" pitchFamily="18" charset="0"/>
              </a:rPr>
              <a:t>Steering Committee </a:t>
            </a:r>
            <a:r>
              <a:rPr lang="en-US" sz="2800" dirty="0">
                <a:cs typeface="Times New Roman" pitchFamily="18" charset="0"/>
              </a:rPr>
              <a:t>with a non-governmental </a:t>
            </a:r>
            <a:r>
              <a:rPr lang="en-US" sz="2800" dirty="0" smtClean="0">
                <a:cs typeface="Times New Roman" pitchFamily="18" charset="0"/>
              </a:rPr>
              <a:t>majority (incl. indigenous reps)</a:t>
            </a:r>
            <a:endParaRPr lang="en-US" sz="2800" dirty="0">
              <a:cs typeface="Times New Roman" pitchFamily="18" charset="0"/>
            </a:endParaRPr>
          </a:p>
          <a:p>
            <a:pPr>
              <a:lnSpc>
                <a:spcPct val="90000"/>
              </a:lnSpc>
            </a:pPr>
            <a:r>
              <a:rPr lang="en-US" sz="2800" dirty="0">
                <a:cs typeface="Times New Roman" pitchFamily="18" charset="0"/>
              </a:rPr>
              <a:t>Over </a:t>
            </a:r>
            <a:r>
              <a:rPr lang="en-US" sz="2800" dirty="0" smtClean="0">
                <a:solidFill>
                  <a:srgbClr val="FF0000"/>
                </a:solidFill>
                <a:cs typeface="Times New Roman" pitchFamily="18" charset="0"/>
              </a:rPr>
              <a:t>14,500 </a:t>
            </a:r>
            <a:r>
              <a:rPr lang="en-US" sz="2800" dirty="0">
                <a:solidFill>
                  <a:srgbClr val="FF0000"/>
                </a:solidFill>
                <a:cs typeface="Times New Roman" pitchFamily="18" charset="0"/>
              </a:rPr>
              <a:t>projects </a:t>
            </a:r>
            <a:r>
              <a:rPr lang="en-US" sz="2800" dirty="0">
                <a:cs typeface="Times New Roman" pitchFamily="18" charset="0"/>
              </a:rPr>
              <a:t>funded since </a:t>
            </a:r>
            <a:r>
              <a:rPr lang="en-US" sz="2800" dirty="0" smtClean="0">
                <a:cs typeface="Times New Roman" pitchFamily="18" charset="0"/>
              </a:rPr>
              <a:t>1992 in </a:t>
            </a:r>
            <a:r>
              <a:rPr lang="en-US" sz="2800" dirty="0" smtClean="0">
                <a:solidFill>
                  <a:srgbClr val="FF0000"/>
                </a:solidFill>
                <a:cs typeface="Times New Roman" pitchFamily="18" charset="0"/>
              </a:rPr>
              <a:t>123 countries</a:t>
            </a:r>
            <a:endParaRPr lang="en-US" sz="2800" dirty="0">
              <a:solidFill>
                <a:srgbClr val="FF0000"/>
              </a:solidFill>
              <a:cs typeface="Times New Roman" pitchFamily="18" charset="0"/>
            </a:endParaRPr>
          </a:p>
          <a:p>
            <a:pPr>
              <a:lnSpc>
                <a:spcPct val="90000"/>
              </a:lnSpc>
            </a:pPr>
            <a:r>
              <a:rPr lang="en-US" sz="2800" dirty="0">
                <a:cs typeface="Times New Roman" pitchFamily="18" charset="0"/>
              </a:rPr>
              <a:t>Implemented by </a:t>
            </a:r>
            <a:r>
              <a:rPr lang="en-US" sz="2800" dirty="0">
                <a:solidFill>
                  <a:srgbClr val="FF0000"/>
                </a:solidFill>
                <a:cs typeface="Times New Roman" pitchFamily="18" charset="0"/>
              </a:rPr>
              <a:t>UNDP</a:t>
            </a:r>
            <a:r>
              <a:rPr lang="en-US" sz="2800" dirty="0">
                <a:cs typeface="Times New Roman" pitchFamily="18" charset="0"/>
              </a:rPr>
              <a:t> on behalf of the GEF partnership of agencies</a:t>
            </a:r>
          </a:p>
        </p:txBody>
      </p:sp>
      <p:pic>
        <p:nvPicPr>
          <p:cNvPr id="5" name="Picture 4"/>
          <p:cNvPicPr>
            <a:picLocks noChangeAspect="1" noChangeArrowheads="1"/>
          </p:cNvPicPr>
          <p:nvPr/>
        </p:nvPicPr>
        <p:blipFill>
          <a:blip r:embed="rId2" cstate="print"/>
          <a:srcRect/>
          <a:stretch>
            <a:fillRect/>
          </a:stretch>
        </p:blipFill>
        <p:spPr bwMode="auto">
          <a:xfrm>
            <a:off x="8533159" y="6001246"/>
            <a:ext cx="359321" cy="718642"/>
          </a:xfrm>
          <a:prstGeom prst="rect">
            <a:avLst/>
          </a:prstGeom>
          <a:noFill/>
          <a:ln w="9525">
            <a:noFill/>
            <a:miter lim="800000"/>
            <a:headEnd/>
            <a:tailEnd/>
          </a:ln>
        </p:spPr>
      </p:pic>
      <p:pic>
        <p:nvPicPr>
          <p:cNvPr id="6" name="Picture 5" descr="C:\Documents and Settings\terence.hay-edie\My Documents\SGP CPMT\Communication\Style\GEF-newlogo-large.jpg"/>
          <p:cNvPicPr>
            <a:picLocks noChangeAspect="1" noChangeArrowheads="1"/>
          </p:cNvPicPr>
          <p:nvPr/>
        </p:nvPicPr>
        <p:blipFill>
          <a:blip r:embed="rId3" cstate="print"/>
          <a:srcRect r="79231"/>
          <a:stretch>
            <a:fillRect/>
          </a:stretch>
        </p:blipFill>
        <p:spPr bwMode="auto">
          <a:xfrm>
            <a:off x="6444555" y="6022975"/>
            <a:ext cx="792163" cy="835025"/>
          </a:xfrm>
          <a:prstGeom prst="rect">
            <a:avLst/>
          </a:prstGeom>
          <a:noFill/>
          <a:ln w="9525">
            <a:noFill/>
            <a:miter lim="800000"/>
            <a:headEnd/>
            <a:tailEnd/>
          </a:ln>
        </p:spPr>
      </p:pic>
      <p:pic>
        <p:nvPicPr>
          <p:cNvPr id="7" name="Picture 6" descr="C:\WINDOWS\Desktop\SGP monogram.gif"/>
          <p:cNvPicPr>
            <a:picLocks noChangeAspect="1" noChangeArrowheads="1"/>
          </p:cNvPicPr>
          <p:nvPr/>
        </p:nvPicPr>
        <p:blipFill>
          <a:blip r:embed="rId4" cstate="print"/>
          <a:srcRect/>
          <a:stretch>
            <a:fillRect/>
          </a:stretch>
        </p:blipFill>
        <p:spPr bwMode="auto">
          <a:xfrm>
            <a:off x="7309743" y="6021388"/>
            <a:ext cx="1014412" cy="652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Register</a:t>
            </a:r>
            <a:endParaRPr lang="en-GB" dirty="0"/>
          </a:p>
        </p:txBody>
      </p:sp>
      <p:sp>
        <p:nvSpPr>
          <p:cNvPr id="3" name="Content Placeholder 2"/>
          <p:cNvSpPr>
            <a:spLocks noGrp="1"/>
          </p:cNvSpPr>
          <p:nvPr>
            <p:ph sz="half" idx="1"/>
          </p:nvPr>
        </p:nvSpPr>
        <p:spPr/>
        <p:txBody>
          <a:bodyPr/>
          <a:lstStyle/>
          <a:p>
            <a:endParaRPr lang="en-GB"/>
          </a:p>
        </p:txBody>
      </p:sp>
      <p:sp>
        <p:nvSpPr>
          <p:cNvPr id="5" name="Footer Placeholder 4"/>
          <p:cNvSpPr>
            <a:spLocks noGrp="1"/>
          </p:cNvSpPr>
          <p:nvPr>
            <p:ph type="ftr" sz="quarter" idx="10"/>
          </p:nvPr>
        </p:nvSpPr>
        <p:spPr/>
        <p:txBody>
          <a:bodyPr/>
          <a:lstStyle/>
          <a:p>
            <a:pPr>
              <a:defRPr/>
            </a:pPr>
            <a:r>
              <a:rPr lang="en-GB" smtClean="0"/>
              <a:t>UNEP  World Conservation Monitoring Centre</a:t>
            </a:r>
            <a:endParaRPr lang="en-GB"/>
          </a:p>
        </p:txBody>
      </p:sp>
      <p:pic>
        <p:nvPicPr>
          <p:cNvPr id="8" name="Picture 2"/>
          <p:cNvPicPr>
            <a:picLocks noChangeAspect="1" noChangeArrowheads="1"/>
          </p:cNvPicPr>
          <p:nvPr/>
        </p:nvPicPr>
        <p:blipFill>
          <a:blip r:embed="rId2" cstate="print"/>
          <a:srcRect l="9681" t="20297" r="2323" b="9813"/>
          <a:stretch>
            <a:fillRect/>
          </a:stretch>
        </p:blipFill>
        <p:spPr bwMode="auto">
          <a:xfrm>
            <a:off x="323528" y="1124744"/>
            <a:ext cx="6048672" cy="2700979"/>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11813" t="20469" r="14861" b="7672"/>
          <a:stretch>
            <a:fillRect/>
          </a:stretch>
        </p:blipFill>
        <p:spPr bwMode="auto">
          <a:xfrm>
            <a:off x="2699792" y="3212976"/>
            <a:ext cx="6317990" cy="3481040"/>
          </a:xfrm>
          <a:prstGeom prst="rect">
            <a:avLst/>
          </a:prstGeom>
          <a:noFill/>
          <a:ln w="9525">
            <a:noFill/>
            <a:miter lim="800000"/>
            <a:headEnd/>
            <a:tailEnd/>
          </a:ln>
        </p:spPr>
      </p:pic>
      <p:pic>
        <p:nvPicPr>
          <p:cNvPr id="9" name="Picture 5" descr="UNEP WCMCrgb.gif"/>
          <p:cNvPicPr>
            <a:picLocks noChangeAspect="1"/>
          </p:cNvPicPr>
          <p:nvPr/>
        </p:nvPicPr>
        <p:blipFill>
          <a:blip r:embed="rId4"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Free, Prior Informed Consent (FPIC)</a:t>
            </a:r>
            <a:endParaRPr lang="en-GB" dirty="0"/>
          </a:p>
        </p:txBody>
      </p:sp>
      <p:sp>
        <p:nvSpPr>
          <p:cNvPr id="3" name="Content Placeholder 2"/>
          <p:cNvSpPr>
            <a:spLocks noGrp="1"/>
          </p:cNvSpPr>
          <p:nvPr>
            <p:ph sz="half" idx="1"/>
          </p:nvPr>
        </p:nvSpPr>
        <p:spPr/>
        <p:txBody>
          <a:bodyPr/>
          <a:lstStyle/>
          <a:p>
            <a:endParaRPr lang="en-GB" dirty="0"/>
          </a:p>
        </p:txBody>
      </p:sp>
      <p:sp>
        <p:nvSpPr>
          <p:cNvPr id="4" name="Content Placeholder 3"/>
          <p:cNvSpPr>
            <a:spLocks noGrp="1"/>
          </p:cNvSpPr>
          <p:nvPr>
            <p:ph sz="half" idx="2"/>
          </p:nvPr>
        </p:nvSpPr>
        <p:spPr/>
        <p:txBody>
          <a:bodyPr/>
          <a:lstStyle/>
          <a:p>
            <a:endParaRPr lang="en-GB"/>
          </a:p>
        </p:txBody>
      </p:sp>
      <p:sp>
        <p:nvSpPr>
          <p:cNvPr id="5" name="Footer Placeholder 4"/>
          <p:cNvSpPr>
            <a:spLocks noGrp="1"/>
          </p:cNvSpPr>
          <p:nvPr>
            <p:ph type="ftr" sz="quarter" idx="10"/>
          </p:nvPr>
        </p:nvSpPr>
        <p:spPr/>
        <p:txBody>
          <a:bodyPr/>
          <a:lstStyle/>
          <a:p>
            <a:pPr>
              <a:defRPr/>
            </a:pPr>
            <a:r>
              <a:rPr lang="en-GB" smtClean="0"/>
              <a:t>UNEP  World Conservation Monitoring Centre</a:t>
            </a:r>
            <a:endParaRPr lang="en-GB"/>
          </a:p>
        </p:txBody>
      </p:sp>
      <p:pic>
        <p:nvPicPr>
          <p:cNvPr id="1027" name="Picture 3"/>
          <p:cNvPicPr>
            <a:picLocks noChangeAspect="1" noChangeArrowheads="1"/>
          </p:cNvPicPr>
          <p:nvPr/>
        </p:nvPicPr>
        <p:blipFill>
          <a:blip r:embed="rId2" cstate="print"/>
          <a:srcRect l="6088" t="22640" r="35057" b="6486"/>
          <a:stretch>
            <a:fillRect/>
          </a:stretch>
        </p:blipFill>
        <p:spPr bwMode="auto">
          <a:xfrm>
            <a:off x="3203848" y="1772816"/>
            <a:ext cx="5616624" cy="3802683"/>
          </a:xfrm>
          <a:prstGeom prst="rect">
            <a:avLst/>
          </a:prstGeom>
          <a:noFill/>
          <a:ln w="9525">
            <a:solidFill>
              <a:schemeClr val="tx1"/>
            </a:solidFill>
            <a:miter lim="800000"/>
            <a:headEnd/>
            <a:tailEnd/>
          </a:ln>
        </p:spPr>
      </p:pic>
      <p:pic>
        <p:nvPicPr>
          <p:cNvPr id="8" name="Picture 2"/>
          <p:cNvPicPr>
            <a:picLocks noChangeAspect="1" noChangeArrowheads="1"/>
          </p:cNvPicPr>
          <p:nvPr/>
        </p:nvPicPr>
        <p:blipFill>
          <a:blip r:embed="rId3" cstate="print"/>
          <a:srcRect l="35692" t="21282" r="36636" b="9813"/>
          <a:stretch>
            <a:fillRect/>
          </a:stretch>
        </p:blipFill>
        <p:spPr bwMode="auto">
          <a:xfrm>
            <a:off x="395536" y="1484784"/>
            <a:ext cx="2808312" cy="3931637"/>
          </a:xfrm>
          <a:prstGeom prst="rect">
            <a:avLst/>
          </a:prstGeom>
          <a:noFill/>
          <a:ln w="9525">
            <a:solidFill>
              <a:schemeClr val="tx1"/>
            </a:solidFill>
            <a:miter lim="800000"/>
            <a:headEnd/>
            <a:tailEnd/>
          </a:ln>
        </p:spPr>
      </p:pic>
      <p:pic>
        <p:nvPicPr>
          <p:cNvPr id="9" name="Picture 5" descr="UNEP WCMCrgb.gif"/>
          <p:cNvPicPr>
            <a:picLocks noChangeAspect="1"/>
          </p:cNvPicPr>
          <p:nvPr/>
        </p:nvPicPr>
        <p:blipFill>
          <a:blip r:embed="rId4"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GB" dirty="0" smtClean="0"/>
              <a:t>Innovative Mapping for Documenting Conservation </a:t>
            </a:r>
            <a:br>
              <a:rPr lang="en-GB" dirty="0" smtClean="0"/>
            </a:br>
            <a:r>
              <a:rPr lang="en-GB" sz="2400" dirty="0" smtClean="0"/>
              <a:t>Philippines pilot study</a:t>
            </a:r>
          </a:p>
        </p:txBody>
      </p:sp>
      <p:sp>
        <p:nvSpPr>
          <p:cNvPr id="5" name="Footer Placeholder 4"/>
          <p:cNvSpPr>
            <a:spLocks noGrp="1"/>
          </p:cNvSpPr>
          <p:nvPr>
            <p:ph type="ftr" sz="quarter" idx="10"/>
          </p:nvPr>
        </p:nvSpPr>
        <p:spPr/>
        <p:txBody>
          <a:bodyPr/>
          <a:lstStyle/>
          <a:p>
            <a:pPr>
              <a:defRPr/>
            </a:pPr>
            <a:r>
              <a:rPr lang="en-GB" dirty="0"/>
              <a:t>UNEP  World Conservation Monitoring Centre</a:t>
            </a:r>
          </a:p>
        </p:txBody>
      </p:sp>
      <p:sp>
        <p:nvSpPr>
          <p:cNvPr id="28676" name="Content Placeholder 5"/>
          <p:cNvSpPr>
            <a:spLocks noGrp="1"/>
          </p:cNvSpPr>
          <p:nvPr>
            <p:ph sz="half" idx="1"/>
          </p:nvPr>
        </p:nvSpPr>
        <p:spPr>
          <a:xfrm>
            <a:off x="3419475" y="2060575"/>
            <a:ext cx="2928938" cy="4069448"/>
          </a:xfrm>
        </p:spPr>
        <p:txBody>
          <a:bodyPr>
            <a:spAutoFit/>
          </a:bodyPr>
          <a:lstStyle/>
          <a:p>
            <a:pPr algn="ctr">
              <a:buFont typeface="Wingdings" pitchFamily="2" charset="2"/>
              <a:buNone/>
            </a:pPr>
            <a:r>
              <a:rPr lang="en-GB" sz="1600" b="1" u="sng" dirty="0" smtClean="0"/>
              <a:t>Possible Indicators</a:t>
            </a:r>
          </a:p>
          <a:p>
            <a:pPr>
              <a:buFont typeface="Wingdings" pitchFamily="2" charset="2"/>
              <a:buNone/>
            </a:pPr>
            <a:endParaRPr lang="en-GB" sz="1100" dirty="0" smtClean="0"/>
          </a:p>
          <a:p>
            <a:pPr>
              <a:buFont typeface="Wingdings" pitchFamily="2" charset="2"/>
              <a:buNone/>
            </a:pPr>
            <a:r>
              <a:rPr lang="en-GB" sz="1200" dirty="0" smtClean="0"/>
              <a:t>Total area coverage</a:t>
            </a:r>
          </a:p>
          <a:p>
            <a:pPr>
              <a:buFont typeface="Wingdings" pitchFamily="2" charset="2"/>
              <a:buNone/>
            </a:pPr>
            <a:endParaRPr lang="en-GB" sz="1200" dirty="0" smtClean="0"/>
          </a:p>
          <a:p>
            <a:pPr>
              <a:buFont typeface="Wingdings" pitchFamily="2" charset="2"/>
              <a:buNone/>
            </a:pPr>
            <a:r>
              <a:rPr lang="en-GB" sz="1200" dirty="0" smtClean="0"/>
              <a:t>Carbon stocks</a:t>
            </a:r>
          </a:p>
          <a:p>
            <a:pPr>
              <a:buFont typeface="Wingdings" pitchFamily="2" charset="2"/>
              <a:buNone/>
            </a:pPr>
            <a:endParaRPr lang="en-GB" sz="1200" dirty="0" smtClean="0"/>
          </a:p>
          <a:p>
            <a:pPr>
              <a:buFont typeface="Wingdings" pitchFamily="2" charset="2"/>
              <a:buNone/>
            </a:pPr>
            <a:r>
              <a:rPr lang="en-GB" sz="1200" dirty="0" smtClean="0"/>
              <a:t>Endangered species and special habitats</a:t>
            </a:r>
          </a:p>
          <a:p>
            <a:pPr>
              <a:buFont typeface="Wingdings" pitchFamily="2" charset="2"/>
              <a:buNone/>
            </a:pPr>
            <a:endParaRPr lang="en-GB" sz="1200" dirty="0" smtClean="0"/>
          </a:p>
          <a:p>
            <a:pPr>
              <a:buFont typeface="Wingdings" pitchFamily="2" charset="2"/>
              <a:buNone/>
            </a:pPr>
            <a:r>
              <a:rPr lang="en-GB" sz="1200" dirty="0" smtClean="0"/>
              <a:t>Important Bird Areas, other</a:t>
            </a:r>
          </a:p>
          <a:p>
            <a:pPr>
              <a:buFont typeface="Wingdings" pitchFamily="2" charset="2"/>
              <a:buNone/>
            </a:pPr>
            <a:endParaRPr lang="en-GB" sz="1200" dirty="0" smtClean="0"/>
          </a:p>
          <a:p>
            <a:pPr>
              <a:buFont typeface="Wingdings" pitchFamily="2" charset="2"/>
              <a:buNone/>
            </a:pPr>
            <a:r>
              <a:rPr lang="en-GB" sz="1200" dirty="0" smtClean="0"/>
              <a:t>Human  population</a:t>
            </a:r>
          </a:p>
          <a:p>
            <a:pPr>
              <a:buFont typeface="Wingdings" pitchFamily="2" charset="2"/>
              <a:buNone/>
            </a:pPr>
            <a:endParaRPr lang="en-GB" sz="1200" dirty="0" smtClean="0"/>
          </a:p>
          <a:p>
            <a:pPr>
              <a:buFont typeface="Wingdings" pitchFamily="2" charset="2"/>
              <a:buNone/>
            </a:pPr>
            <a:r>
              <a:rPr lang="en-GB" sz="1200" dirty="0" smtClean="0"/>
              <a:t>Sea level rise</a:t>
            </a:r>
          </a:p>
          <a:p>
            <a:pPr>
              <a:buFont typeface="Wingdings" pitchFamily="2" charset="2"/>
              <a:buNone/>
            </a:pPr>
            <a:endParaRPr lang="en-GB" sz="1200" dirty="0" smtClean="0"/>
          </a:p>
          <a:p>
            <a:pPr>
              <a:buFont typeface="Wingdings" pitchFamily="2" charset="2"/>
              <a:buNone/>
            </a:pPr>
            <a:r>
              <a:rPr lang="en-GB" sz="1200" dirty="0" smtClean="0"/>
              <a:t>Linguistic diversity</a:t>
            </a:r>
          </a:p>
          <a:p>
            <a:pPr>
              <a:buFont typeface="Wingdings" pitchFamily="2" charset="2"/>
              <a:buNone/>
            </a:pPr>
            <a:endParaRPr lang="en-GB" sz="1200" dirty="0" smtClean="0"/>
          </a:p>
          <a:p>
            <a:pPr>
              <a:buFont typeface="Wingdings" pitchFamily="2" charset="2"/>
              <a:buNone/>
            </a:pPr>
            <a:r>
              <a:rPr lang="en-GB" sz="1200" dirty="0" smtClean="0"/>
              <a:t>Crop diversity</a:t>
            </a:r>
          </a:p>
          <a:p>
            <a:pPr>
              <a:buFont typeface="Wingdings" pitchFamily="2" charset="2"/>
              <a:buNone/>
            </a:pPr>
            <a:endParaRPr lang="en-GB" sz="1100" dirty="0" smtClean="0"/>
          </a:p>
        </p:txBody>
      </p:sp>
      <p:pic>
        <p:nvPicPr>
          <p:cNvPr id="28677" name="Picture 10" descr="image001"/>
          <p:cNvPicPr>
            <a:picLocks noChangeAspect="1" noChangeArrowheads="1"/>
          </p:cNvPicPr>
          <p:nvPr/>
        </p:nvPicPr>
        <p:blipFill>
          <a:blip r:embed="rId2" cstate="print"/>
          <a:srcRect/>
          <a:stretch>
            <a:fillRect/>
          </a:stretch>
        </p:blipFill>
        <p:spPr bwMode="auto">
          <a:xfrm>
            <a:off x="6500813" y="1857375"/>
            <a:ext cx="2435225" cy="4019550"/>
          </a:xfrm>
          <a:prstGeom prst="rect">
            <a:avLst/>
          </a:prstGeom>
          <a:noFill/>
          <a:ln w="9525">
            <a:noFill/>
            <a:miter lim="800000"/>
            <a:headEnd/>
            <a:tailEnd/>
          </a:ln>
        </p:spPr>
      </p:pic>
      <p:pic>
        <p:nvPicPr>
          <p:cNvPr id="28678" name="Picture 3" descr="ICCA MAP4"/>
          <p:cNvPicPr>
            <a:picLocks noChangeAspect="1" noChangeArrowheads="1"/>
          </p:cNvPicPr>
          <p:nvPr/>
        </p:nvPicPr>
        <p:blipFill>
          <a:blip r:embed="rId3" cstate="print"/>
          <a:srcRect/>
          <a:stretch>
            <a:fillRect/>
          </a:stretch>
        </p:blipFill>
        <p:spPr bwMode="auto">
          <a:xfrm>
            <a:off x="395288" y="1916113"/>
            <a:ext cx="2774950" cy="3930650"/>
          </a:xfrm>
          <a:prstGeom prst="rect">
            <a:avLst/>
          </a:prstGeom>
          <a:noFill/>
          <a:ln w="9525">
            <a:noFill/>
            <a:miter lim="800000"/>
            <a:headEnd/>
            <a:tailEnd/>
          </a:ln>
        </p:spPr>
      </p:pic>
      <p:pic>
        <p:nvPicPr>
          <p:cNvPr id="7" name="Picture 5" descr="UNEP WCMCrgb.gif"/>
          <p:cNvPicPr>
            <a:picLocks noChangeAspect="1"/>
          </p:cNvPicPr>
          <p:nvPr/>
        </p:nvPicPr>
        <p:blipFill>
          <a:blip r:embed="rId4"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GB" dirty="0" smtClean="0"/>
              <a:t>Philippine’s ICCAs</a:t>
            </a:r>
          </a:p>
        </p:txBody>
      </p:sp>
      <p:sp>
        <p:nvSpPr>
          <p:cNvPr id="29699" name="Content Placeholder 2"/>
          <p:cNvSpPr>
            <a:spLocks noGrp="1"/>
          </p:cNvSpPr>
          <p:nvPr>
            <p:ph sz="half" idx="1"/>
          </p:nvPr>
        </p:nvSpPr>
        <p:spPr>
          <a:xfrm>
            <a:off x="395288" y="1412874"/>
            <a:ext cx="4752776" cy="4824437"/>
          </a:xfrm>
        </p:spPr>
        <p:txBody>
          <a:bodyPr/>
          <a:lstStyle/>
          <a:p>
            <a:pPr>
              <a:buFont typeface="Wingdings" pitchFamily="2" charset="2"/>
              <a:buChar char="q"/>
            </a:pPr>
            <a:r>
              <a:rPr lang="en-GB" sz="1600" dirty="0" smtClean="0">
                <a:solidFill>
                  <a:srgbClr val="C00000"/>
                </a:solidFill>
              </a:rPr>
              <a:t>12.46% </a:t>
            </a:r>
            <a:r>
              <a:rPr lang="en-GB" sz="1600" dirty="0" smtClean="0"/>
              <a:t>of the Philippines’ </a:t>
            </a:r>
            <a:r>
              <a:rPr lang="en-GB" sz="1600" dirty="0" smtClean="0">
                <a:solidFill>
                  <a:srgbClr val="C00000"/>
                </a:solidFill>
              </a:rPr>
              <a:t>terrestrial areas </a:t>
            </a:r>
            <a:r>
              <a:rPr lang="en-GB" sz="1600" dirty="0" smtClean="0"/>
              <a:t>and </a:t>
            </a:r>
            <a:r>
              <a:rPr lang="en-GB" sz="1600" dirty="0" smtClean="0">
                <a:solidFill>
                  <a:srgbClr val="C00000"/>
                </a:solidFill>
              </a:rPr>
              <a:t>0.44% </a:t>
            </a:r>
            <a:r>
              <a:rPr lang="en-GB" sz="1600" dirty="0" smtClean="0"/>
              <a:t>of </a:t>
            </a:r>
            <a:r>
              <a:rPr lang="en-GB" sz="1600" dirty="0" smtClean="0">
                <a:solidFill>
                  <a:srgbClr val="C00000"/>
                </a:solidFill>
              </a:rPr>
              <a:t>marine areas </a:t>
            </a:r>
            <a:r>
              <a:rPr lang="en-GB" sz="1600" dirty="0" smtClean="0"/>
              <a:t>are covered by ICCAs (including Ancestral Domain) [550 records in total].  When ICCAs are combined with other protected areas, these figures jump to </a:t>
            </a:r>
            <a:r>
              <a:rPr lang="en-GB" sz="1600" dirty="0" smtClean="0">
                <a:solidFill>
                  <a:srgbClr val="C00000"/>
                </a:solidFill>
              </a:rPr>
              <a:t>21.12%</a:t>
            </a:r>
            <a:r>
              <a:rPr lang="en-GB" sz="1600" dirty="0" smtClean="0"/>
              <a:t> and </a:t>
            </a:r>
            <a:r>
              <a:rPr lang="en-GB" sz="1600" dirty="0" smtClean="0">
                <a:solidFill>
                  <a:srgbClr val="C00000"/>
                </a:solidFill>
              </a:rPr>
              <a:t>1.58%</a:t>
            </a:r>
            <a:r>
              <a:rPr lang="en-GB" sz="1600" dirty="0" smtClean="0"/>
              <a:t> respectively. </a:t>
            </a:r>
          </a:p>
          <a:p>
            <a:pPr>
              <a:buFont typeface="Wingdings" pitchFamily="2" charset="2"/>
              <a:buChar char="q"/>
            </a:pPr>
            <a:r>
              <a:rPr lang="en-GB" sz="1600" dirty="0" smtClean="0"/>
              <a:t>Over 75% of all </a:t>
            </a:r>
            <a:r>
              <a:rPr lang="en-GB" sz="1600" b="1" dirty="0" smtClean="0"/>
              <a:t>Endangered and Critically Endangered</a:t>
            </a:r>
            <a:r>
              <a:rPr lang="en-GB" sz="1600" dirty="0" smtClean="0"/>
              <a:t> marine and terrestrial IUCN Red List fauna species in the Philippines have ranges that extend into ICCAs.</a:t>
            </a:r>
          </a:p>
          <a:p>
            <a:pPr>
              <a:buFont typeface="Wingdings" pitchFamily="2" charset="2"/>
              <a:buChar char="q"/>
            </a:pPr>
            <a:r>
              <a:rPr lang="en-GB" sz="1600" dirty="0" smtClean="0"/>
              <a:t>10 out of the total 15</a:t>
            </a:r>
            <a:r>
              <a:rPr lang="en-GB" sz="1600" i="1" dirty="0" smtClean="0"/>
              <a:t> </a:t>
            </a:r>
            <a:r>
              <a:rPr lang="en-GB" sz="1600" b="1" dirty="0" smtClean="0"/>
              <a:t>Alliance for Zero Extinction</a:t>
            </a:r>
            <a:r>
              <a:rPr lang="en-GB" sz="1600" i="1" dirty="0" smtClean="0"/>
              <a:t> </a:t>
            </a:r>
            <a:r>
              <a:rPr lang="en-GB" sz="1600" dirty="0" smtClean="0"/>
              <a:t>sites in the Philippines</a:t>
            </a:r>
            <a:r>
              <a:rPr lang="en-GB" sz="1600" i="1" dirty="0" smtClean="0"/>
              <a:t> </a:t>
            </a:r>
            <a:r>
              <a:rPr lang="en-GB" sz="1600" dirty="0" smtClean="0"/>
              <a:t>fall within 50 km of ICCAs, showing spatial relevance (1 out of 15 </a:t>
            </a:r>
            <a:r>
              <a:rPr lang="en-GB" sz="1600" i="1" dirty="0" smtClean="0"/>
              <a:t>Alliance for Zero Extinction </a:t>
            </a:r>
            <a:r>
              <a:rPr lang="en-GB" sz="1600" dirty="0" smtClean="0"/>
              <a:t>sites falls within an ICCA).</a:t>
            </a:r>
          </a:p>
          <a:p>
            <a:pPr>
              <a:buFont typeface="Wingdings" pitchFamily="2" charset="2"/>
              <a:buChar char="q"/>
            </a:pPr>
            <a:r>
              <a:rPr lang="en-GB" sz="1600" dirty="0" smtClean="0">
                <a:solidFill>
                  <a:srgbClr val="C00000"/>
                </a:solidFill>
              </a:rPr>
              <a:t>70.2% of terrestrial ICCA areas have closed forest cover </a:t>
            </a:r>
            <a:r>
              <a:rPr lang="en-GB" sz="1600" dirty="0" smtClean="0"/>
              <a:t>(greater than 40% canopy cover), 19% higher than the Philippines as a whole.</a:t>
            </a:r>
          </a:p>
        </p:txBody>
      </p:sp>
      <p:sp>
        <p:nvSpPr>
          <p:cNvPr id="5" name="Footer Placeholder 4"/>
          <p:cNvSpPr>
            <a:spLocks noGrp="1"/>
          </p:cNvSpPr>
          <p:nvPr>
            <p:ph type="ftr" sz="quarter" idx="10"/>
          </p:nvPr>
        </p:nvSpPr>
        <p:spPr/>
        <p:txBody>
          <a:bodyPr/>
          <a:lstStyle/>
          <a:p>
            <a:pPr>
              <a:defRPr/>
            </a:pPr>
            <a:r>
              <a:rPr lang="en-GB"/>
              <a:t>UNEP  World Conservation Monitoring Centre</a:t>
            </a:r>
          </a:p>
        </p:txBody>
      </p:sp>
      <p:pic>
        <p:nvPicPr>
          <p:cNvPr id="29701" name="Picture 2" descr="O:\Colleen C\Forest3.tif"/>
          <p:cNvPicPr>
            <a:picLocks noGrp="1" noChangeAspect="1" noChangeArrowheads="1"/>
          </p:cNvPicPr>
          <p:nvPr>
            <p:ph sz="half" idx="2"/>
          </p:nvPr>
        </p:nvPicPr>
        <p:blipFill>
          <a:blip r:embed="rId2" cstate="print"/>
          <a:srcRect/>
          <a:stretch>
            <a:fillRect/>
          </a:stretch>
        </p:blipFill>
        <p:spPr>
          <a:xfrm>
            <a:off x="5364163" y="1700213"/>
            <a:ext cx="2967037" cy="4191000"/>
          </a:xfrm>
        </p:spPr>
      </p:pic>
      <p:pic>
        <p:nvPicPr>
          <p:cNvPr id="6" name="Picture 5" descr="UNEP WCMCrgb.gif"/>
          <p:cNvPicPr>
            <a:picLocks noChangeAspect="1"/>
          </p:cNvPicPr>
          <p:nvPr/>
        </p:nvPicPr>
        <p:blipFill>
          <a:blip r:embed="rId3"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GB" smtClean="0"/>
              <a:t>Mexico’s ICCAs</a:t>
            </a:r>
          </a:p>
        </p:txBody>
      </p:sp>
      <p:sp>
        <p:nvSpPr>
          <p:cNvPr id="4" name="Footer Placeholder 3"/>
          <p:cNvSpPr>
            <a:spLocks noGrp="1"/>
          </p:cNvSpPr>
          <p:nvPr>
            <p:ph type="ftr" sz="quarter" idx="10"/>
          </p:nvPr>
        </p:nvSpPr>
        <p:spPr/>
        <p:txBody>
          <a:bodyPr/>
          <a:lstStyle/>
          <a:p>
            <a:pPr>
              <a:defRPr/>
            </a:pPr>
            <a:r>
              <a:rPr lang="en-GB" smtClean="0"/>
              <a:t>UNEP  World Conservation Monitoring Centre</a:t>
            </a:r>
            <a:endParaRPr lang="en-GB"/>
          </a:p>
        </p:txBody>
      </p:sp>
      <p:pic>
        <p:nvPicPr>
          <p:cNvPr id="30724" name="Picture 2" descr="C:\Users\colleenc.WCMC\AppData\Local\Microsoft\Windows\Temporary Internet Files\Content.Outlook\Q3O5P5PJ\01_MEX_ICCA__PA.tif"/>
          <p:cNvPicPr>
            <a:picLocks noGrp="1" noChangeAspect="1" noChangeArrowheads="1"/>
          </p:cNvPicPr>
          <p:nvPr>
            <p:ph idx="1"/>
          </p:nvPr>
        </p:nvPicPr>
        <p:blipFill>
          <a:blip r:embed="rId2" cstate="print"/>
          <a:srcRect l="4029" t="14454" r="3133" b="5705"/>
          <a:stretch>
            <a:fillRect/>
          </a:stretch>
        </p:blipFill>
        <p:spPr>
          <a:xfrm>
            <a:off x="827584" y="1268760"/>
            <a:ext cx="7488832" cy="4558420"/>
          </a:xfrm>
        </p:spPr>
      </p:pic>
      <p:pic>
        <p:nvPicPr>
          <p:cNvPr id="5" name="Picture 5" descr="UNEP WCMCrgb.gif"/>
          <p:cNvPicPr>
            <a:picLocks noChangeAspect="1"/>
          </p:cNvPicPr>
          <p:nvPr/>
        </p:nvPicPr>
        <p:blipFill>
          <a:blip r:embed="rId3"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GB" dirty="0" smtClean="0"/>
              <a:t>Case Study Example</a:t>
            </a:r>
            <a:br>
              <a:rPr lang="en-GB" dirty="0" smtClean="0"/>
            </a:br>
            <a:endParaRPr lang="en-GB" sz="1800" dirty="0" smtClean="0"/>
          </a:p>
        </p:txBody>
      </p:sp>
      <p:sp>
        <p:nvSpPr>
          <p:cNvPr id="5" name="Footer Placeholder 4"/>
          <p:cNvSpPr>
            <a:spLocks noGrp="1"/>
          </p:cNvSpPr>
          <p:nvPr>
            <p:ph type="ftr" sz="quarter" idx="10"/>
          </p:nvPr>
        </p:nvSpPr>
        <p:spPr/>
        <p:txBody>
          <a:bodyPr/>
          <a:lstStyle/>
          <a:p>
            <a:pPr>
              <a:defRPr/>
            </a:pPr>
            <a:r>
              <a:rPr lang="en-GB"/>
              <a:t>UNEP  World Conservation Monitoring Centre</a:t>
            </a:r>
          </a:p>
        </p:txBody>
      </p:sp>
      <p:pic>
        <p:nvPicPr>
          <p:cNvPr id="4097" name="Picture 1"/>
          <p:cNvPicPr>
            <a:picLocks noChangeAspect="1" noChangeArrowheads="1"/>
          </p:cNvPicPr>
          <p:nvPr/>
        </p:nvPicPr>
        <p:blipFill>
          <a:blip r:embed="rId2" cstate="print"/>
          <a:srcRect l="7490" t="15580" r="10117" b="6522"/>
          <a:stretch>
            <a:fillRect/>
          </a:stretch>
        </p:blipFill>
        <p:spPr bwMode="auto">
          <a:xfrm>
            <a:off x="1116013" y="1268413"/>
            <a:ext cx="6192837" cy="3659187"/>
          </a:xfrm>
          <a:prstGeom prst="rect">
            <a:avLst/>
          </a:prstGeom>
          <a:ln>
            <a:noFill/>
          </a:ln>
          <a:effectLst>
            <a:outerShdw blurRad="292100" dist="139700" dir="2700000" algn="tl" rotWithShape="0">
              <a:srgbClr val="333333">
                <a:alpha val="65000"/>
              </a:srgbClr>
            </a:outerShdw>
          </a:effectLst>
        </p:spPr>
      </p:pic>
      <p:sp>
        <p:nvSpPr>
          <p:cNvPr id="7" name="Content Placeholder 3"/>
          <p:cNvSpPr txBox="1">
            <a:spLocks/>
          </p:cNvSpPr>
          <p:nvPr/>
        </p:nvSpPr>
        <p:spPr>
          <a:xfrm>
            <a:off x="611188" y="3933825"/>
            <a:ext cx="7632700" cy="2159000"/>
          </a:xfrm>
          <a:prstGeom prst="rect">
            <a:avLst/>
          </a:prstGeom>
          <a:solidFill>
            <a:schemeClr val="tx2">
              <a:lumMod val="65000"/>
              <a:lumOff val="35000"/>
            </a:schemeClr>
          </a:solidFill>
        </p:spPr>
        <p:txBody>
          <a:bodyPr/>
          <a:lstStyle/>
          <a:p>
            <a:pPr marL="542925" indent="-542925" algn="just" eaLnBrk="0" hangingPunct="0">
              <a:spcBef>
                <a:spcPct val="20000"/>
              </a:spcBef>
              <a:buClr>
                <a:srgbClr val="CDDFF3"/>
              </a:buClr>
              <a:buSzPct val="75000"/>
              <a:buFont typeface="Wingdings" pitchFamily="2" charset="2"/>
              <a:buChar char="u"/>
              <a:defRPr/>
            </a:pPr>
            <a:endParaRPr lang="en-US" sz="1100" b="1" kern="0" dirty="0">
              <a:solidFill>
                <a:srgbClr val="CDDFF3"/>
              </a:solidFill>
              <a:latin typeface="Calibri" pitchFamily="34" charset="0"/>
              <a:cs typeface="+mn-cs"/>
            </a:endParaRPr>
          </a:p>
          <a:p>
            <a:pPr marL="542925" indent="-542925" algn="just" eaLnBrk="0" hangingPunct="0">
              <a:spcBef>
                <a:spcPct val="20000"/>
              </a:spcBef>
              <a:buClr>
                <a:srgbClr val="CDDFF3"/>
              </a:buClr>
              <a:buSzPct val="75000"/>
              <a:defRPr/>
            </a:pPr>
            <a:r>
              <a:rPr lang="en-US" sz="1100" i="1" kern="0" dirty="0">
                <a:solidFill>
                  <a:srgbClr val="CDDFF3"/>
                </a:solidFill>
                <a:latin typeface="Calibri" pitchFamily="34" charset="0"/>
                <a:cs typeface="+mn-cs"/>
              </a:rPr>
              <a:t>	“The publication of information and data will allow more people to know about our project. This will bring more interest and more visitors, and it is also a way to show the organizations that have supported us that we grew and we are still growing and their investment is benefiting both people and conservation. The publication on a website created by an important international organization helps raise the profile of our work and activities. Furthermore, it allows us to share our experience with other communities, to learn from their experience and support them through our experience. Along with other stories of other ICCAs it will also help show those who are skeptical that community conservation and development is possible</a:t>
            </a:r>
            <a:r>
              <a:rPr lang="en-US" sz="1100" kern="0" dirty="0">
                <a:solidFill>
                  <a:srgbClr val="CDDFF3"/>
                </a:solidFill>
                <a:latin typeface="Calibri" pitchFamily="34" charset="0"/>
                <a:cs typeface="+mn-cs"/>
              </a:rPr>
              <a:t>.”</a:t>
            </a:r>
            <a:endParaRPr lang="en-GB" sz="1100" b="1" kern="0" dirty="0">
              <a:solidFill>
                <a:schemeClr val="folHlink"/>
              </a:solidFill>
              <a:latin typeface="Calibri" pitchFamily="34" charset="0"/>
              <a:cs typeface="+mn-cs"/>
            </a:endParaRPr>
          </a:p>
          <a:p>
            <a:pPr marL="542925" indent="-542925" algn="just" eaLnBrk="0" hangingPunct="0">
              <a:spcBef>
                <a:spcPct val="20000"/>
              </a:spcBef>
              <a:buClr>
                <a:srgbClr val="CDDFF3"/>
              </a:buClr>
              <a:buSzPct val="75000"/>
              <a:defRPr/>
            </a:pPr>
            <a:endParaRPr lang="en-GB" sz="1100" b="1" kern="0" dirty="0">
              <a:solidFill>
                <a:srgbClr val="CDDFF3"/>
              </a:solidFill>
              <a:latin typeface="Calibri" pitchFamily="34" charset="0"/>
              <a:cs typeface="+mn-cs"/>
            </a:endParaRPr>
          </a:p>
          <a:p>
            <a:pPr marL="542925" indent="-542925" algn="just" eaLnBrk="0" hangingPunct="0">
              <a:spcBef>
                <a:spcPct val="20000"/>
              </a:spcBef>
              <a:buClr>
                <a:srgbClr val="CDDFF3"/>
              </a:buClr>
              <a:buSzPct val="75000"/>
              <a:defRPr/>
            </a:pPr>
            <a:r>
              <a:rPr lang="en-GB" sz="1100" b="1" kern="0" dirty="0">
                <a:solidFill>
                  <a:srgbClr val="CDDFF3"/>
                </a:solidFill>
                <a:latin typeface="Calibri" pitchFamily="34" charset="0"/>
                <a:cs typeface="+mn-cs"/>
              </a:rPr>
              <a:t>	Jose Ines </a:t>
            </a:r>
            <a:r>
              <a:rPr lang="en-GB" sz="1100" b="1" kern="0" dirty="0" err="1">
                <a:solidFill>
                  <a:srgbClr val="CDDFF3"/>
                </a:solidFill>
                <a:latin typeface="Calibri" pitchFamily="34" charset="0"/>
                <a:cs typeface="+mn-cs"/>
              </a:rPr>
              <a:t>Loria</a:t>
            </a:r>
            <a:r>
              <a:rPr lang="en-GB" sz="1100" b="1" kern="0" dirty="0">
                <a:solidFill>
                  <a:srgbClr val="CDDFF3"/>
                </a:solidFill>
                <a:latin typeface="Calibri" pitchFamily="34" charset="0"/>
                <a:cs typeface="+mn-cs"/>
              </a:rPr>
              <a:t> – from the </a:t>
            </a:r>
            <a:r>
              <a:rPr lang="en-GB" sz="1100" b="1" kern="0" dirty="0" err="1">
                <a:solidFill>
                  <a:srgbClr val="CDDFF3"/>
                </a:solidFill>
                <a:latin typeface="Calibri" pitchFamily="34" charset="0"/>
                <a:cs typeface="+mn-cs"/>
              </a:rPr>
              <a:t>Unidad</a:t>
            </a:r>
            <a:r>
              <a:rPr lang="en-GB" sz="1100" b="1" kern="0" dirty="0">
                <a:solidFill>
                  <a:srgbClr val="CDDFF3"/>
                </a:solidFill>
                <a:latin typeface="Calibri" pitchFamily="34" charset="0"/>
                <a:cs typeface="+mn-cs"/>
              </a:rPr>
              <a:t> de </a:t>
            </a:r>
            <a:r>
              <a:rPr lang="en-GB" sz="1100" b="1" kern="0" dirty="0" err="1">
                <a:solidFill>
                  <a:srgbClr val="CDDFF3"/>
                </a:solidFill>
                <a:latin typeface="Calibri" pitchFamily="34" charset="0"/>
                <a:cs typeface="+mn-cs"/>
              </a:rPr>
              <a:t>Manejo</a:t>
            </a:r>
            <a:r>
              <a:rPr lang="en-GB" sz="1100" b="1" kern="0" dirty="0">
                <a:solidFill>
                  <a:srgbClr val="CDDFF3"/>
                </a:solidFill>
                <a:latin typeface="Calibri" pitchFamily="34" charset="0"/>
                <a:cs typeface="+mn-cs"/>
              </a:rPr>
              <a:t> </a:t>
            </a:r>
            <a:r>
              <a:rPr lang="en-GB" sz="1100" b="1" kern="0" dirty="0" err="1">
                <a:solidFill>
                  <a:srgbClr val="CDDFF3"/>
                </a:solidFill>
                <a:latin typeface="Calibri" pitchFamily="34" charset="0"/>
                <a:cs typeface="+mn-cs"/>
              </a:rPr>
              <a:t>Ambiental</a:t>
            </a:r>
            <a:r>
              <a:rPr lang="en-GB" sz="1100" b="1" kern="0" dirty="0">
                <a:solidFill>
                  <a:srgbClr val="CDDFF3"/>
                </a:solidFill>
                <a:latin typeface="Calibri" pitchFamily="34" charset="0"/>
                <a:cs typeface="+mn-cs"/>
              </a:rPr>
              <a:t>  (UMA)</a:t>
            </a:r>
          </a:p>
          <a:p>
            <a:pPr marL="542925" indent="-542925" algn="just" eaLnBrk="0" hangingPunct="0">
              <a:spcBef>
                <a:spcPct val="20000"/>
              </a:spcBef>
              <a:buClr>
                <a:srgbClr val="CDDFF3"/>
              </a:buClr>
              <a:buSzPct val="75000"/>
              <a:defRPr/>
            </a:pPr>
            <a:r>
              <a:rPr lang="en-GB" sz="1100" b="1" kern="0" dirty="0">
                <a:solidFill>
                  <a:srgbClr val="CDDFF3"/>
                </a:solidFill>
                <a:latin typeface="Calibri" pitchFamily="34" charset="0"/>
                <a:cs typeface="+mn-cs"/>
              </a:rPr>
              <a:t>	San </a:t>
            </a:r>
            <a:r>
              <a:rPr lang="en-GB" sz="1100" b="1" kern="0" dirty="0" err="1">
                <a:solidFill>
                  <a:srgbClr val="CDDFF3"/>
                </a:solidFill>
                <a:latin typeface="Calibri" pitchFamily="34" charset="0"/>
                <a:cs typeface="+mn-cs"/>
              </a:rPr>
              <a:t>Crisanto</a:t>
            </a:r>
            <a:r>
              <a:rPr lang="en-GB" sz="1100" b="1" kern="0" dirty="0">
                <a:solidFill>
                  <a:srgbClr val="CDDFF3"/>
                </a:solidFill>
                <a:latin typeface="Calibri" pitchFamily="34" charset="0"/>
                <a:cs typeface="+mn-cs"/>
              </a:rPr>
              <a:t>, Mexico </a:t>
            </a:r>
          </a:p>
          <a:p>
            <a:pPr marL="542925" indent="-542925" eaLnBrk="0" hangingPunct="0">
              <a:spcBef>
                <a:spcPct val="20000"/>
              </a:spcBef>
              <a:buClr>
                <a:srgbClr val="CDDFF3"/>
              </a:buClr>
              <a:buSzPct val="75000"/>
              <a:defRPr/>
            </a:pPr>
            <a:endParaRPr lang="en-GB" sz="2800" kern="0" dirty="0">
              <a:solidFill>
                <a:srgbClr val="CDDFF3"/>
              </a:solidFill>
              <a:latin typeface="+mn-lt"/>
              <a:cs typeface="+mn-cs"/>
            </a:endParaRPr>
          </a:p>
        </p:txBody>
      </p:sp>
      <p:pic>
        <p:nvPicPr>
          <p:cNvPr id="6" name="Picture 5" descr="UNEP WCMCrgb.gif"/>
          <p:cNvPicPr>
            <a:picLocks noChangeAspect="1"/>
          </p:cNvPicPr>
          <p:nvPr/>
        </p:nvPicPr>
        <p:blipFill>
          <a:blip r:embed="rId3"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fade">
                                      <p:cBhvr>
                                        <p:cTn id="13" dur="2000"/>
                                        <p:tgtEl>
                                          <p:spTgt spid="7">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fade">
                                      <p:cBhvr>
                                        <p:cTn id="16"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GB" dirty="0" smtClean="0"/>
              <a:t>Australia Indigenous Protected Areas (IPAs) and Key Biodiversity Areas</a:t>
            </a:r>
          </a:p>
        </p:txBody>
      </p:sp>
      <p:sp>
        <p:nvSpPr>
          <p:cNvPr id="4" name="Footer Placeholder 3"/>
          <p:cNvSpPr>
            <a:spLocks noGrp="1"/>
          </p:cNvSpPr>
          <p:nvPr>
            <p:ph type="ftr" sz="quarter" idx="10"/>
          </p:nvPr>
        </p:nvSpPr>
        <p:spPr/>
        <p:txBody>
          <a:bodyPr/>
          <a:lstStyle/>
          <a:p>
            <a:pPr>
              <a:defRPr/>
            </a:pPr>
            <a:r>
              <a:rPr lang="en-GB" smtClean="0"/>
              <a:t>UNEP  World Conservation Monitoring Centre</a:t>
            </a:r>
            <a:endParaRPr lang="en-GB"/>
          </a:p>
        </p:txBody>
      </p:sp>
      <p:pic>
        <p:nvPicPr>
          <p:cNvPr id="31748" name="Picture 2"/>
          <p:cNvPicPr>
            <a:picLocks noGrp="1" noChangeAspect="1" noChangeArrowheads="1"/>
          </p:cNvPicPr>
          <p:nvPr>
            <p:ph idx="1"/>
          </p:nvPr>
        </p:nvPicPr>
        <p:blipFill>
          <a:blip r:embed="rId3" cstate="print"/>
          <a:srcRect/>
          <a:stretch>
            <a:fillRect/>
          </a:stretch>
        </p:blipFill>
        <p:spPr>
          <a:xfrm>
            <a:off x="1403648" y="1830288"/>
            <a:ext cx="5924550" cy="4191000"/>
          </a:xfrm>
        </p:spPr>
      </p:pic>
      <p:pic>
        <p:nvPicPr>
          <p:cNvPr id="5" name="Picture 5" descr="UNEP WCMCrgb.gif"/>
          <p:cNvPicPr>
            <a:picLocks noChangeAspect="1"/>
          </p:cNvPicPr>
          <p:nvPr/>
        </p:nvPicPr>
        <p:blipFill>
          <a:blip r:embed="rId4"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GB" dirty="0" smtClean="0"/>
              <a:t>Current Registry status </a:t>
            </a:r>
            <a:br>
              <a:rPr lang="en-GB" dirty="0" smtClean="0"/>
            </a:br>
            <a:r>
              <a:rPr lang="en-GB" sz="2400" dirty="0" smtClean="0"/>
              <a:t>(Phase 2; Oct 2010-Feb 2012)</a:t>
            </a:r>
          </a:p>
        </p:txBody>
      </p:sp>
      <p:sp>
        <p:nvSpPr>
          <p:cNvPr id="32771" name="Text Placeholder 6"/>
          <p:cNvSpPr>
            <a:spLocks noGrp="1"/>
          </p:cNvSpPr>
          <p:nvPr>
            <p:ph type="body" idx="1"/>
          </p:nvPr>
        </p:nvSpPr>
        <p:spPr/>
        <p:txBody>
          <a:bodyPr/>
          <a:lstStyle/>
          <a:p>
            <a:pPr algn="ctr"/>
            <a:r>
              <a:rPr lang="en-GB" smtClean="0"/>
              <a:t>Registry website content</a:t>
            </a:r>
          </a:p>
        </p:txBody>
      </p:sp>
      <p:sp>
        <p:nvSpPr>
          <p:cNvPr id="32772" name="Content Placeholder 2"/>
          <p:cNvSpPr>
            <a:spLocks noGrp="1"/>
          </p:cNvSpPr>
          <p:nvPr>
            <p:ph sz="half" idx="2"/>
          </p:nvPr>
        </p:nvSpPr>
        <p:spPr>
          <a:xfrm>
            <a:off x="468313" y="2276475"/>
            <a:ext cx="4040187" cy="3951288"/>
          </a:xfrm>
        </p:spPr>
        <p:txBody>
          <a:bodyPr/>
          <a:lstStyle/>
          <a:p>
            <a:r>
              <a:rPr lang="en-GB" sz="1800" dirty="0" smtClean="0"/>
              <a:t>16 interactive case studies on website </a:t>
            </a:r>
          </a:p>
          <a:p>
            <a:r>
              <a:rPr lang="en-GB" sz="1800" dirty="0" smtClean="0"/>
              <a:t>6 interactive country maps </a:t>
            </a:r>
          </a:p>
          <a:p>
            <a:r>
              <a:rPr lang="en-GB" sz="1800" dirty="0" smtClean="0"/>
              <a:t>New website content</a:t>
            </a:r>
          </a:p>
          <a:p>
            <a:r>
              <a:rPr lang="en-GB" sz="1800" dirty="0" smtClean="0"/>
              <a:t>22 country summaries</a:t>
            </a:r>
          </a:p>
          <a:p>
            <a:r>
              <a:rPr lang="en-GB" sz="1800" dirty="0" smtClean="0"/>
              <a:t>36 ICCAs registered in database </a:t>
            </a:r>
          </a:p>
          <a:p>
            <a:r>
              <a:rPr lang="en-GB" sz="1800" dirty="0" smtClean="0"/>
              <a:t>Interns converting data from ICCA Forum spreadsheets/ </a:t>
            </a:r>
          </a:p>
          <a:p>
            <a:endParaRPr lang="en-GB" dirty="0" smtClean="0"/>
          </a:p>
        </p:txBody>
      </p:sp>
      <p:sp>
        <p:nvSpPr>
          <p:cNvPr id="32773" name="Text Placeholder 7"/>
          <p:cNvSpPr>
            <a:spLocks noGrp="1"/>
          </p:cNvSpPr>
          <p:nvPr>
            <p:ph type="body" sz="quarter" idx="3"/>
          </p:nvPr>
        </p:nvSpPr>
        <p:spPr/>
        <p:txBody>
          <a:bodyPr/>
          <a:lstStyle/>
          <a:p>
            <a:pPr algn="ctr"/>
            <a:r>
              <a:rPr lang="en-GB" dirty="0" smtClean="0"/>
              <a:t>Activities</a:t>
            </a:r>
          </a:p>
        </p:txBody>
      </p:sp>
      <p:sp>
        <p:nvSpPr>
          <p:cNvPr id="32774" name="Content Placeholder 6"/>
          <p:cNvSpPr>
            <a:spLocks noGrp="1"/>
          </p:cNvSpPr>
          <p:nvPr>
            <p:ph sz="quarter" idx="4"/>
          </p:nvPr>
        </p:nvSpPr>
        <p:spPr>
          <a:xfrm>
            <a:off x="4751388" y="2204864"/>
            <a:ext cx="4213100" cy="3951288"/>
          </a:xfrm>
        </p:spPr>
        <p:txBody>
          <a:bodyPr/>
          <a:lstStyle/>
          <a:p>
            <a:r>
              <a:rPr lang="en-US" sz="1800" dirty="0" smtClean="0"/>
              <a:t>ICCA capacity-building workshop (Japan 2010)</a:t>
            </a:r>
            <a:endParaRPr lang="en-GB" sz="1800" dirty="0" smtClean="0"/>
          </a:p>
          <a:p>
            <a:r>
              <a:rPr lang="en-US" sz="1800" dirty="0" smtClean="0"/>
              <a:t>Updated and expanded content in online ICCA Registry</a:t>
            </a:r>
            <a:endParaRPr lang="en-GB" sz="1800" dirty="0" smtClean="0"/>
          </a:p>
          <a:p>
            <a:r>
              <a:rPr lang="en-US" sz="1800" dirty="0" smtClean="0"/>
              <a:t>National maps for at least 4 countries (UK, Australia, Ecuador, Guyana) </a:t>
            </a:r>
            <a:endParaRPr lang="en-GB" sz="1800" dirty="0" smtClean="0"/>
          </a:p>
          <a:p>
            <a:r>
              <a:rPr lang="en-US" sz="1800" dirty="0" smtClean="0"/>
              <a:t>Contribution to at least 1 national level ICCA workshop or process (</a:t>
            </a:r>
            <a:r>
              <a:rPr lang="en-US" sz="1800" dirty="0" err="1" smtClean="0"/>
              <a:t>Aust</a:t>
            </a:r>
            <a:r>
              <a:rPr lang="en-US" sz="1800" dirty="0" smtClean="0"/>
              <a:t>)</a:t>
            </a:r>
            <a:endParaRPr lang="en-GB" sz="1800" dirty="0" smtClean="0"/>
          </a:p>
          <a:p>
            <a:r>
              <a:rPr lang="en-US" sz="1800" dirty="0" smtClean="0"/>
              <a:t>Links with UN-REDD process, other UN agencies </a:t>
            </a:r>
            <a:endParaRPr lang="en-GB" sz="1800" dirty="0" smtClean="0"/>
          </a:p>
          <a:p>
            <a:pPr>
              <a:buNone/>
            </a:pPr>
            <a:endParaRPr lang="en-GB" dirty="0" smtClean="0"/>
          </a:p>
        </p:txBody>
      </p:sp>
      <p:sp>
        <p:nvSpPr>
          <p:cNvPr id="5" name="Footer Placeholder 4"/>
          <p:cNvSpPr>
            <a:spLocks noGrp="1"/>
          </p:cNvSpPr>
          <p:nvPr>
            <p:ph type="ftr" sz="quarter" idx="10"/>
          </p:nvPr>
        </p:nvSpPr>
        <p:spPr/>
        <p:txBody>
          <a:bodyPr/>
          <a:lstStyle/>
          <a:p>
            <a:pPr>
              <a:defRPr/>
            </a:pPr>
            <a:r>
              <a:rPr lang="en-GB" dirty="0"/>
              <a:t>UNEP  World Conservation Monitoring Centre</a:t>
            </a:r>
          </a:p>
        </p:txBody>
      </p:sp>
      <p:pic>
        <p:nvPicPr>
          <p:cNvPr id="8" name="Picture 7" descr="P1180554"/>
          <p:cNvPicPr/>
          <p:nvPr/>
        </p:nvPicPr>
        <p:blipFill>
          <a:blip r:embed="rId2" cstate="print"/>
          <a:srcRect/>
          <a:stretch>
            <a:fillRect/>
          </a:stretch>
        </p:blipFill>
        <p:spPr bwMode="auto">
          <a:xfrm>
            <a:off x="395536" y="5229200"/>
            <a:ext cx="1872208" cy="1440160"/>
          </a:xfrm>
          <a:prstGeom prst="rect">
            <a:avLst/>
          </a:prstGeom>
          <a:noFill/>
          <a:ln w="9525">
            <a:solidFill>
              <a:srgbClr val="000000"/>
            </a:solidFill>
            <a:miter lim="800000"/>
            <a:headEnd/>
            <a:tailEnd/>
          </a:ln>
        </p:spPr>
      </p:pic>
      <p:pic>
        <p:nvPicPr>
          <p:cNvPr id="9" name="Picture 13" descr="Gitune Sacred Forest"/>
          <p:cNvPicPr>
            <a:picLocks noChangeAspect="1" noChangeArrowheads="1"/>
          </p:cNvPicPr>
          <p:nvPr/>
        </p:nvPicPr>
        <p:blipFill>
          <a:blip r:embed="rId3" cstate="print"/>
          <a:srcRect/>
          <a:stretch>
            <a:fillRect/>
          </a:stretch>
        </p:blipFill>
        <p:spPr bwMode="auto">
          <a:xfrm>
            <a:off x="2267744" y="5229200"/>
            <a:ext cx="1917583" cy="1440160"/>
          </a:xfrm>
          <a:prstGeom prst="rect">
            <a:avLst/>
          </a:prstGeom>
          <a:noFill/>
          <a:ln w="9525">
            <a:solidFill>
              <a:srgbClr val="000000"/>
            </a:solid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7308304" y="5949280"/>
            <a:ext cx="385192" cy="770384"/>
          </a:xfrm>
          <a:prstGeom prst="rect">
            <a:avLst/>
          </a:prstGeom>
          <a:noFill/>
          <a:ln w="9525">
            <a:noFill/>
            <a:miter lim="800000"/>
            <a:headEnd/>
            <a:tailEnd/>
          </a:ln>
        </p:spPr>
      </p:pic>
      <p:pic>
        <p:nvPicPr>
          <p:cNvPr id="11" name="Picture 10" descr="C:\Documents and Settings\terence.hay-edie\My Documents\SGP CPMT\Communication\Style\GEF-newlogo-large.jpg"/>
          <p:cNvPicPr>
            <a:picLocks noChangeAspect="1" noChangeArrowheads="1"/>
          </p:cNvPicPr>
          <p:nvPr/>
        </p:nvPicPr>
        <p:blipFill>
          <a:blip r:embed="rId5" cstate="print"/>
          <a:srcRect r="79231"/>
          <a:stretch>
            <a:fillRect/>
          </a:stretch>
        </p:blipFill>
        <p:spPr bwMode="auto">
          <a:xfrm>
            <a:off x="5219700" y="6022975"/>
            <a:ext cx="792163" cy="835025"/>
          </a:xfrm>
          <a:prstGeom prst="rect">
            <a:avLst/>
          </a:prstGeom>
          <a:noFill/>
          <a:ln w="9525">
            <a:noFill/>
            <a:miter lim="800000"/>
            <a:headEnd/>
            <a:tailEnd/>
          </a:ln>
        </p:spPr>
      </p:pic>
      <p:pic>
        <p:nvPicPr>
          <p:cNvPr id="12" name="Picture 11" descr="C:\WINDOWS\Desktop\SGP monogram.gif"/>
          <p:cNvPicPr>
            <a:picLocks noChangeAspect="1" noChangeArrowheads="1"/>
          </p:cNvPicPr>
          <p:nvPr/>
        </p:nvPicPr>
        <p:blipFill>
          <a:blip r:embed="rId6" cstate="print"/>
          <a:srcRect/>
          <a:stretch>
            <a:fillRect/>
          </a:stretch>
        </p:blipFill>
        <p:spPr bwMode="auto">
          <a:xfrm>
            <a:off x="6084888" y="6021388"/>
            <a:ext cx="1014412" cy="652462"/>
          </a:xfrm>
          <a:prstGeom prst="rect">
            <a:avLst/>
          </a:prstGeom>
          <a:noFill/>
          <a:ln w="9525">
            <a:noFill/>
            <a:miter lim="800000"/>
            <a:headEnd/>
            <a:tailEnd/>
          </a:ln>
        </p:spPr>
      </p:pic>
      <p:pic>
        <p:nvPicPr>
          <p:cNvPr id="13" name="Picture 5" descr="UNEP WCMCrgb.gif"/>
          <p:cNvPicPr>
            <a:picLocks noChangeAspect="1"/>
          </p:cNvPicPr>
          <p:nvPr/>
        </p:nvPicPr>
        <p:blipFill>
          <a:blip r:embed="rId7"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Governance of ICCA Registry</a:t>
            </a:r>
            <a:endParaRPr lang="en-GB" dirty="0"/>
          </a:p>
        </p:txBody>
      </p:sp>
      <p:pic>
        <p:nvPicPr>
          <p:cNvPr id="5" name="Picture 4"/>
          <p:cNvPicPr/>
          <p:nvPr/>
        </p:nvPicPr>
        <p:blipFill>
          <a:blip r:embed="rId3" cstate="print"/>
          <a:srcRect l="8077" t="22422"/>
          <a:stretch>
            <a:fillRect/>
          </a:stretch>
        </p:blipFill>
        <p:spPr bwMode="auto">
          <a:xfrm>
            <a:off x="395536" y="1412776"/>
            <a:ext cx="8424936" cy="4052988"/>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7308304" y="5949280"/>
            <a:ext cx="385192" cy="770384"/>
          </a:xfrm>
          <a:prstGeom prst="rect">
            <a:avLst/>
          </a:prstGeom>
          <a:noFill/>
          <a:ln w="9525">
            <a:noFill/>
            <a:miter lim="800000"/>
            <a:headEnd/>
            <a:tailEnd/>
          </a:ln>
        </p:spPr>
      </p:pic>
      <p:pic>
        <p:nvPicPr>
          <p:cNvPr id="7" name="Picture 6" descr="C:\Documents and Settings\terence.hay-edie\My Documents\SGP CPMT\Communication\Style\GEF-newlogo-large.jpg"/>
          <p:cNvPicPr>
            <a:picLocks noChangeAspect="1" noChangeArrowheads="1"/>
          </p:cNvPicPr>
          <p:nvPr/>
        </p:nvPicPr>
        <p:blipFill>
          <a:blip r:embed="rId5" cstate="print"/>
          <a:srcRect r="79231"/>
          <a:stretch>
            <a:fillRect/>
          </a:stretch>
        </p:blipFill>
        <p:spPr bwMode="auto">
          <a:xfrm>
            <a:off x="5219700" y="6022975"/>
            <a:ext cx="792163" cy="835025"/>
          </a:xfrm>
          <a:prstGeom prst="rect">
            <a:avLst/>
          </a:prstGeom>
          <a:noFill/>
          <a:ln w="9525">
            <a:noFill/>
            <a:miter lim="800000"/>
            <a:headEnd/>
            <a:tailEnd/>
          </a:ln>
        </p:spPr>
      </p:pic>
      <p:pic>
        <p:nvPicPr>
          <p:cNvPr id="8" name="Picture 7" descr="C:\WINDOWS\Desktop\SGP monogram.gif"/>
          <p:cNvPicPr>
            <a:picLocks noChangeAspect="1" noChangeArrowheads="1"/>
          </p:cNvPicPr>
          <p:nvPr/>
        </p:nvPicPr>
        <p:blipFill>
          <a:blip r:embed="rId6" cstate="print"/>
          <a:srcRect/>
          <a:stretch>
            <a:fillRect/>
          </a:stretch>
        </p:blipFill>
        <p:spPr bwMode="auto">
          <a:xfrm>
            <a:off x="6084888" y="6021388"/>
            <a:ext cx="1014412" cy="652462"/>
          </a:xfrm>
          <a:prstGeom prst="rect">
            <a:avLst/>
          </a:prstGeom>
          <a:noFill/>
          <a:ln w="9525">
            <a:noFill/>
            <a:miter lim="800000"/>
            <a:headEnd/>
            <a:tailEnd/>
          </a:ln>
        </p:spPr>
      </p:pic>
      <p:pic>
        <p:nvPicPr>
          <p:cNvPr id="10" name="Picture 9" descr="logo the icca consortium"/>
          <p:cNvPicPr/>
          <p:nvPr/>
        </p:nvPicPr>
        <p:blipFill>
          <a:blip r:embed="rId7" cstate="print"/>
          <a:srcRect/>
          <a:stretch>
            <a:fillRect/>
          </a:stretch>
        </p:blipFill>
        <p:spPr bwMode="auto">
          <a:xfrm>
            <a:off x="4355976" y="6093296"/>
            <a:ext cx="801241" cy="595883"/>
          </a:xfrm>
          <a:prstGeom prst="rect">
            <a:avLst/>
          </a:prstGeom>
          <a:noFill/>
          <a:ln w="9525">
            <a:noFill/>
            <a:miter lim="800000"/>
            <a:headEnd/>
            <a:tailEnd/>
          </a:ln>
        </p:spPr>
      </p:pic>
      <p:pic>
        <p:nvPicPr>
          <p:cNvPr id="11" name="Picture 10" descr="C:\Users\GBF\Pictures\KEY LOGOS etc\other LETTERHEADS &amp; LOGOS\tilcepa logo jpeg.jpg"/>
          <p:cNvPicPr/>
          <p:nvPr/>
        </p:nvPicPr>
        <p:blipFill>
          <a:blip r:embed="rId8" cstate="print"/>
          <a:srcRect/>
          <a:stretch>
            <a:fillRect/>
          </a:stretch>
        </p:blipFill>
        <p:spPr bwMode="auto">
          <a:xfrm>
            <a:off x="3491880" y="6093296"/>
            <a:ext cx="681430" cy="537414"/>
          </a:xfrm>
          <a:prstGeom prst="rect">
            <a:avLst/>
          </a:prstGeom>
          <a:noFill/>
          <a:ln w="9525">
            <a:noFill/>
            <a:miter lim="800000"/>
            <a:headEnd/>
            <a:tailEnd/>
          </a:ln>
        </p:spPr>
      </p:pic>
      <p:pic>
        <p:nvPicPr>
          <p:cNvPr id="12" name="Picture 11" descr="C:\Users\GBF\Pictures\KEY LOGOS etc\LOGOS of the Consortium\FPP_logo.jpg"/>
          <p:cNvPicPr/>
          <p:nvPr/>
        </p:nvPicPr>
        <p:blipFill>
          <a:blip r:embed="rId9" cstate="print"/>
          <a:srcRect/>
          <a:stretch>
            <a:fillRect/>
          </a:stretch>
        </p:blipFill>
        <p:spPr bwMode="auto">
          <a:xfrm>
            <a:off x="2699792" y="6021288"/>
            <a:ext cx="611651" cy="609806"/>
          </a:xfrm>
          <a:prstGeom prst="rect">
            <a:avLst/>
          </a:prstGeom>
          <a:noFill/>
          <a:ln w="9525">
            <a:noFill/>
            <a:miter lim="800000"/>
            <a:headEnd/>
            <a:tailEnd/>
          </a:ln>
        </p:spPr>
      </p:pic>
      <p:pic>
        <p:nvPicPr>
          <p:cNvPr id="13" name="Picture 12" descr="C:\Users\GBF\Pictures\KEY LOGOS etc\LOGO-CEESP-300dpi.gif"/>
          <p:cNvPicPr/>
          <p:nvPr/>
        </p:nvPicPr>
        <p:blipFill>
          <a:blip r:embed="rId10" cstate="print"/>
          <a:srcRect/>
          <a:stretch>
            <a:fillRect/>
          </a:stretch>
        </p:blipFill>
        <p:spPr bwMode="auto">
          <a:xfrm>
            <a:off x="827584" y="6021288"/>
            <a:ext cx="576064" cy="576064"/>
          </a:xfrm>
          <a:prstGeom prst="rect">
            <a:avLst/>
          </a:prstGeom>
          <a:noFill/>
          <a:ln w="9525">
            <a:noFill/>
            <a:miter lim="800000"/>
            <a:headEnd/>
            <a:tailEnd/>
          </a:ln>
        </p:spPr>
      </p:pic>
      <p:pic>
        <p:nvPicPr>
          <p:cNvPr id="14" name="Picture 13" descr="C:\Users\GBF\Pictures\KEY LOGOS etc\other LETTERHEADS &amp; LOGOS\wcpa-logo-colour.gif"/>
          <p:cNvPicPr/>
          <p:nvPr/>
        </p:nvPicPr>
        <p:blipFill>
          <a:blip r:embed="rId11" cstate="print"/>
          <a:srcRect/>
          <a:stretch>
            <a:fillRect/>
          </a:stretch>
        </p:blipFill>
        <p:spPr bwMode="auto">
          <a:xfrm>
            <a:off x="1619672" y="6093296"/>
            <a:ext cx="968098" cy="514272"/>
          </a:xfrm>
          <a:prstGeom prst="rect">
            <a:avLst/>
          </a:prstGeom>
          <a:noFill/>
          <a:ln w="9525">
            <a:noFill/>
            <a:miter lim="800000"/>
            <a:headEnd/>
            <a:tailEnd/>
          </a:ln>
        </p:spPr>
      </p:pic>
      <p:pic>
        <p:nvPicPr>
          <p:cNvPr id="16" name="Picture 5" descr="UNEP WCMCrgb.gif"/>
          <p:cNvPicPr>
            <a:picLocks noChangeAspect="1"/>
          </p:cNvPicPr>
          <p:nvPr/>
        </p:nvPicPr>
        <p:blipFill>
          <a:blip r:embed="rId12" cstate="print"/>
          <a:srcRect/>
          <a:stretch>
            <a:fillRect/>
          </a:stretch>
        </p:blipFill>
        <p:spPr bwMode="auto">
          <a:xfrm>
            <a:off x="7740650" y="6046788"/>
            <a:ext cx="1187450" cy="62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48200" y="2057400"/>
            <a:ext cx="3810000" cy="3276600"/>
          </a:xfrm>
        </p:spPr>
        <p:txBody>
          <a:bodyPr/>
          <a:lstStyle/>
          <a:p>
            <a:pPr algn="ctr">
              <a:buNone/>
            </a:pPr>
            <a:endParaRPr lang="en-US" i="1" dirty="0" smtClean="0"/>
          </a:p>
          <a:p>
            <a:pPr algn="ctr">
              <a:buNone/>
            </a:pPr>
            <a:r>
              <a:rPr lang="en-US" i="1" dirty="0" smtClean="0"/>
              <a:t>Local Action</a:t>
            </a:r>
          </a:p>
          <a:p>
            <a:pPr algn="ctr">
              <a:buNone/>
            </a:pPr>
            <a:r>
              <a:rPr lang="en-US" i="1" dirty="0" smtClean="0"/>
              <a:t>Global Impact</a:t>
            </a:r>
          </a:p>
          <a:p>
            <a:pPr algn="ctr">
              <a:buNone/>
            </a:pPr>
            <a:endParaRPr lang="en-US" dirty="0" smtClean="0"/>
          </a:p>
          <a:p>
            <a:pPr algn="ctr">
              <a:buNone/>
            </a:pPr>
            <a:r>
              <a:rPr lang="en-US" dirty="0" smtClean="0"/>
              <a:t>Thank You</a:t>
            </a:r>
            <a:endParaRPr lang="en-US" dirty="0"/>
          </a:p>
        </p:txBody>
      </p:sp>
      <p:pic>
        <p:nvPicPr>
          <p:cNvPr id="5" name="Picture 4" descr="C:\Documents and Settings\terence.hay-edie\My Documents\Photos\SGP photos\SGP Miscellaneous\Mayan3.jpg"/>
          <p:cNvPicPr/>
          <p:nvPr/>
        </p:nvPicPr>
        <p:blipFill>
          <a:blip r:embed="rId3" cstate="print"/>
          <a:srcRect/>
          <a:stretch>
            <a:fillRect/>
          </a:stretch>
        </p:blipFill>
        <p:spPr bwMode="auto">
          <a:xfrm>
            <a:off x="838200" y="692696"/>
            <a:ext cx="3877816" cy="57081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467544" y="362744"/>
            <a:ext cx="8371656" cy="762000"/>
          </a:xfrm>
        </p:spPr>
        <p:txBody>
          <a:bodyPr/>
          <a:lstStyle/>
          <a:p>
            <a:pPr algn="ctr"/>
            <a:r>
              <a:rPr lang="en-US" sz="3200" dirty="0" smtClean="0"/>
              <a:t>SGP </a:t>
            </a:r>
            <a:r>
              <a:rPr lang="en-US" sz="3200" dirty="0" smtClean="0"/>
              <a:t>Coverage: </a:t>
            </a:r>
            <a:r>
              <a:rPr lang="en-US" sz="3200" dirty="0" smtClean="0"/>
              <a:t>Rapid growth from 65 to </a:t>
            </a:r>
            <a:r>
              <a:rPr lang="en-US" sz="3200" dirty="0" smtClean="0"/>
              <a:t>123 </a:t>
            </a:r>
            <a:r>
              <a:rPr lang="en-US" sz="3200" dirty="0" smtClean="0"/>
              <a:t>countries over the last 5 years</a:t>
            </a:r>
            <a:endParaRPr lang="en-US" sz="3200" dirty="0" smtClean="0"/>
          </a:p>
        </p:txBody>
      </p:sp>
      <p:pic>
        <p:nvPicPr>
          <p:cNvPr id="5124" name="Picture 2" descr="C:\Users\Olik\AppData\Local\Microsoft\Windows\Temporary Internet Files\Content.Outlook\HZ84ZLFP\SGP Participating Countries.jpg"/>
          <p:cNvPicPr>
            <a:picLocks noGrp="1" noChangeAspect="1" noChangeArrowheads="1"/>
          </p:cNvPicPr>
          <p:nvPr>
            <p:ph idx="1"/>
          </p:nvPr>
        </p:nvPicPr>
        <p:blipFill>
          <a:blip r:embed="rId3" cstate="print"/>
          <a:srcRect l="2747" t="5045" r="2922" b="2640"/>
          <a:stretch>
            <a:fillRect/>
          </a:stretch>
        </p:blipFill>
        <p:spPr>
          <a:xfrm>
            <a:off x="971600" y="1196752"/>
            <a:ext cx="7224179" cy="5400600"/>
          </a:xfr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1259632" y="260648"/>
            <a:ext cx="7086600" cy="617984"/>
          </a:xfrm>
        </p:spPr>
        <p:txBody>
          <a:bodyPr/>
          <a:lstStyle/>
          <a:p>
            <a:pPr algn="r"/>
            <a:r>
              <a:rPr lang="en-US" sz="3200" dirty="0" smtClean="0"/>
              <a:t>SGP Project </a:t>
            </a:r>
            <a:r>
              <a:rPr lang="en-US" sz="3200" dirty="0" smtClean="0"/>
              <a:t>portfolio by </a:t>
            </a:r>
            <a:r>
              <a:rPr lang="en-US" sz="3200" dirty="0" smtClean="0"/>
              <a:t>GEF focal </a:t>
            </a:r>
            <a:r>
              <a:rPr lang="en-US" sz="3200" dirty="0" smtClean="0"/>
              <a:t>area</a:t>
            </a:r>
          </a:p>
        </p:txBody>
      </p:sp>
      <p:graphicFrame>
        <p:nvGraphicFramePr>
          <p:cNvPr id="4" name="Chart 3"/>
          <p:cNvGraphicFramePr/>
          <p:nvPr/>
        </p:nvGraphicFramePr>
        <p:xfrm>
          <a:off x="467544" y="1124744"/>
          <a:ext cx="8136904" cy="525658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p:nvPr>
        </p:nvSpPr>
        <p:spPr>
          <a:xfrm>
            <a:off x="533400" y="76200"/>
            <a:ext cx="8153400" cy="1143000"/>
          </a:xfrm>
        </p:spPr>
        <p:txBody>
          <a:bodyPr/>
          <a:lstStyle/>
          <a:p>
            <a:r>
              <a:rPr lang="en-US" sz="3200" b="1" dirty="0" smtClean="0"/>
              <a:t>SGP as a ready and effective </a:t>
            </a:r>
            <a:br>
              <a:rPr lang="en-US" sz="3200" b="1" dirty="0" smtClean="0"/>
            </a:br>
            <a:r>
              <a:rPr lang="en-US" sz="3200" b="1" dirty="0" smtClean="0"/>
              <a:t>programming and delivery mechanism</a:t>
            </a:r>
          </a:p>
        </p:txBody>
      </p:sp>
      <p:sp>
        <p:nvSpPr>
          <p:cNvPr id="7171" name="Text Placeholder 5"/>
          <p:cNvSpPr>
            <a:spLocks noGrp="1"/>
          </p:cNvSpPr>
          <p:nvPr>
            <p:ph type="body" sz="half" idx="1"/>
          </p:nvPr>
        </p:nvSpPr>
        <p:spPr>
          <a:xfrm>
            <a:off x="381000" y="1524000"/>
            <a:ext cx="4419600" cy="4953000"/>
          </a:xfrm>
        </p:spPr>
        <p:txBody>
          <a:bodyPr/>
          <a:lstStyle/>
          <a:p>
            <a:r>
              <a:rPr lang="en-US" sz="2000" dirty="0" smtClean="0">
                <a:latin typeface="Calibri" pitchFamily="34" charset="0"/>
              </a:rPr>
              <a:t>SGP voluntary </a:t>
            </a:r>
            <a:r>
              <a:rPr lang="en-US" sz="2000" dirty="0" smtClean="0">
                <a:solidFill>
                  <a:srgbClr val="FF0000"/>
                </a:solidFill>
              </a:rPr>
              <a:t>National Steering Committee </a:t>
            </a:r>
            <a:r>
              <a:rPr lang="en-US" sz="2000" dirty="0" smtClean="0">
                <a:latin typeface="Calibri" pitchFamily="34" charset="0"/>
              </a:rPr>
              <a:t>(NSC) operational </a:t>
            </a:r>
            <a:r>
              <a:rPr lang="en-US" sz="2000" dirty="0" smtClean="0">
                <a:solidFill>
                  <a:srgbClr val="FF0000"/>
                </a:solidFill>
              </a:rPr>
              <a:t>country level </a:t>
            </a:r>
            <a:r>
              <a:rPr lang="en-US" sz="2000" dirty="0" smtClean="0"/>
              <a:t>mechanisms established and </a:t>
            </a:r>
            <a:r>
              <a:rPr lang="en-US" sz="2000" dirty="0" smtClean="0">
                <a:latin typeface="Calibri" pitchFamily="34" charset="0"/>
              </a:rPr>
              <a:t>ready</a:t>
            </a:r>
            <a:endParaRPr lang="en-US" sz="2000" dirty="0" smtClean="0">
              <a:latin typeface="Calibri" pitchFamily="34" charset="0"/>
            </a:endParaRPr>
          </a:p>
          <a:p>
            <a:r>
              <a:rPr lang="en-US" sz="2000" dirty="0" smtClean="0">
                <a:latin typeface="Calibri" pitchFamily="34" charset="0"/>
              </a:rPr>
              <a:t>Active and capable network of </a:t>
            </a:r>
            <a:r>
              <a:rPr lang="en-US" sz="2000" dirty="0" smtClean="0">
                <a:solidFill>
                  <a:srgbClr val="FF0000"/>
                </a:solidFill>
              </a:rPr>
              <a:t>community level </a:t>
            </a:r>
            <a:r>
              <a:rPr lang="en-US" sz="2000" dirty="0" smtClean="0">
                <a:latin typeface="Calibri" pitchFamily="34" charset="0"/>
              </a:rPr>
              <a:t>grassroots </a:t>
            </a:r>
            <a:r>
              <a:rPr lang="en-US" sz="2000" dirty="0" smtClean="0">
                <a:latin typeface="Calibri" pitchFamily="34" charset="0"/>
              </a:rPr>
              <a:t>constituencies  </a:t>
            </a:r>
          </a:p>
          <a:p>
            <a:r>
              <a:rPr lang="en-US" sz="2000" dirty="0" smtClean="0"/>
              <a:t>Ready </a:t>
            </a:r>
            <a:r>
              <a:rPr lang="en-US" sz="2000" dirty="0" smtClean="0">
                <a:solidFill>
                  <a:srgbClr val="FF0000"/>
                </a:solidFill>
              </a:rPr>
              <a:t>“infrastructure” </a:t>
            </a:r>
            <a:r>
              <a:rPr lang="en-US" sz="2000" dirty="0" smtClean="0">
                <a:latin typeface="Calibri" pitchFamily="34" charset="0"/>
              </a:rPr>
              <a:t>for rolling out a global programme for funding community intervention</a:t>
            </a:r>
            <a:endParaRPr lang="en-US" sz="2000" dirty="0" smtClean="0">
              <a:latin typeface="Calibri" pitchFamily="34" charset="0"/>
            </a:endParaRPr>
          </a:p>
          <a:p>
            <a:r>
              <a:rPr lang="en-US" sz="2000" dirty="0" smtClean="0">
                <a:latin typeface="Calibri" pitchFamily="34" charset="0"/>
              </a:rPr>
              <a:t>Above characteristics ensure effective </a:t>
            </a:r>
            <a:r>
              <a:rPr lang="en-US" sz="2000" dirty="0" smtClean="0">
                <a:solidFill>
                  <a:srgbClr val="FF0000"/>
                </a:solidFill>
              </a:rPr>
              <a:t>delivery of funding DIRECTLY to poor communities </a:t>
            </a:r>
            <a:r>
              <a:rPr lang="en-US" sz="2000" dirty="0" smtClean="0">
                <a:latin typeface="Calibri" pitchFamily="34" charset="0"/>
              </a:rPr>
              <a:t>even in remote areas.</a:t>
            </a:r>
          </a:p>
          <a:p>
            <a:endParaRPr lang="en-US" sz="2000" dirty="0" smtClean="0">
              <a:latin typeface="Calibri" pitchFamily="34" charset="0"/>
            </a:endParaRPr>
          </a:p>
        </p:txBody>
      </p:sp>
      <p:pic>
        <p:nvPicPr>
          <p:cNvPr id="7172" name="Picture 7" descr="NSC Vietnam"/>
          <p:cNvPicPr>
            <a:picLocks noGrp="1" noChangeAspect="1" noChangeArrowheads="1"/>
          </p:cNvPicPr>
          <p:nvPr>
            <p:ph sz="quarter" idx="2"/>
          </p:nvPr>
        </p:nvPicPr>
        <p:blipFill>
          <a:blip r:embed="rId3" cstate="print"/>
          <a:srcRect/>
          <a:stretch>
            <a:fillRect/>
          </a:stretch>
        </p:blipFill>
        <p:spPr>
          <a:xfrm>
            <a:off x="5105400" y="1447800"/>
            <a:ext cx="3886200" cy="2438400"/>
          </a:xfrm>
          <a:noFill/>
        </p:spPr>
      </p:pic>
      <p:pic>
        <p:nvPicPr>
          <p:cNvPr id="7173" name="Picture 1" descr="http://www.undp-adaptation.org/projects/websites/images/stories/CBA_NA_OIKE_VRA_meeting2.jpg"/>
          <p:cNvPicPr>
            <a:picLocks noGrp="1" noChangeAspect="1" noChangeArrowheads="1"/>
          </p:cNvPicPr>
          <p:nvPr>
            <p:ph sz="quarter" idx="3"/>
          </p:nvPr>
        </p:nvPicPr>
        <p:blipFill>
          <a:blip r:embed="rId4" cstate="print"/>
          <a:srcRect/>
          <a:stretch>
            <a:fillRect/>
          </a:stretch>
        </p:blipFill>
        <p:spPr>
          <a:xfrm>
            <a:off x="5181600" y="3962400"/>
            <a:ext cx="3810000" cy="2590800"/>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SGP portfolio support to  </a:t>
            </a:r>
            <a:br>
              <a:rPr lang="en-US" dirty="0" smtClean="0"/>
            </a:br>
            <a:r>
              <a:rPr lang="en-US" dirty="0" smtClean="0"/>
              <a:t>indigenous peoples </a:t>
            </a:r>
            <a:endParaRPr lang="en-US" dirty="0"/>
          </a:p>
        </p:txBody>
      </p:sp>
      <p:sp>
        <p:nvSpPr>
          <p:cNvPr id="3" name="Content Placeholder 2"/>
          <p:cNvSpPr>
            <a:spLocks noGrp="1"/>
          </p:cNvSpPr>
          <p:nvPr>
            <p:ph idx="1"/>
          </p:nvPr>
        </p:nvSpPr>
        <p:spPr>
          <a:xfrm>
            <a:off x="457200" y="1600200"/>
            <a:ext cx="4495800" cy="4525963"/>
          </a:xfrm>
        </p:spPr>
        <p:txBody>
          <a:bodyPr/>
          <a:lstStyle/>
          <a:p>
            <a:pPr>
              <a:lnSpc>
                <a:spcPct val="90000"/>
              </a:lnSpc>
            </a:pPr>
            <a:r>
              <a:rPr lang="en-US" sz="2800" dirty="0" smtClean="0"/>
              <a:t>Direct support to </a:t>
            </a:r>
            <a:r>
              <a:rPr lang="en-US" sz="2800" dirty="0" smtClean="0">
                <a:solidFill>
                  <a:srgbClr val="FF0000"/>
                </a:solidFill>
              </a:rPr>
              <a:t>indigenous peoples </a:t>
            </a:r>
            <a:r>
              <a:rPr lang="en-US" sz="2800" dirty="0" smtClean="0"/>
              <a:t>approx 15% of SGP portfolio out </a:t>
            </a:r>
            <a:r>
              <a:rPr lang="en-US" dirty="0" smtClean="0"/>
              <a:t>of 14,500 small grants </a:t>
            </a:r>
            <a:endParaRPr lang="en-US" sz="2800" dirty="0" smtClean="0"/>
          </a:p>
          <a:p>
            <a:pPr>
              <a:lnSpc>
                <a:spcPct val="90000"/>
              </a:lnSpc>
            </a:pPr>
            <a:r>
              <a:rPr lang="en-US" sz="2800" dirty="0" smtClean="0"/>
              <a:t>Also approx 17% of SGP projects with </a:t>
            </a:r>
            <a:r>
              <a:rPr lang="en-US" sz="2800" dirty="0" smtClean="0">
                <a:solidFill>
                  <a:srgbClr val="FF0000"/>
                </a:solidFill>
              </a:rPr>
              <a:t>women’s </a:t>
            </a:r>
            <a:r>
              <a:rPr lang="en-US" sz="2800" dirty="0" err="1" smtClean="0">
                <a:solidFill>
                  <a:srgbClr val="FF0000"/>
                </a:solidFill>
              </a:rPr>
              <a:t>organisations</a:t>
            </a:r>
            <a:endParaRPr lang="en-US" sz="2800" dirty="0" smtClean="0">
              <a:solidFill>
                <a:srgbClr val="FF0000"/>
              </a:solidFill>
            </a:endParaRPr>
          </a:p>
          <a:p>
            <a:pPr>
              <a:lnSpc>
                <a:spcPct val="90000"/>
              </a:lnSpc>
            </a:pPr>
            <a:r>
              <a:rPr lang="en-US" sz="2800" dirty="0" smtClean="0"/>
              <a:t>Participatory video &amp; other </a:t>
            </a:r>
            <a:r>
              <a:rPr lang="en-US" sz="2800" dirty="0" smtClean="0">
                <a:solidFill>
                  <a:srgbClr val="FF0000"/>
                </a:solidFill>
              </a:rPr>
              <a:t>innovative formats </a:t>
            </a:r>
            <a:r>
              <a:rPr lang="en-US" sz="2800" dirty="0" smtClean="0"/>
              <a:t>for increased access for remote populations</a:t>
            </a:r>
          </a:p>
          <a:p>
            <a:endParaRPr lang="en-US" sz="2800" dirty="0"/>
          </a:p>
        </p:txBody>
      </p:sp>
      <p:pic>
        <p:nvPicPr>
          <p:cNvPr id="7" name="Picture 4"/>
          <p:cNvPicPr>
            <a:picLocks noChangeAspect="1" noChangeArrowheads="1"/>
          </p:cNvPicPr>
          <p:nvPr/>
        </p:nvPicPr>
        <p:blipFill>
          <a:blip r:embed="rId2" cstate="print"/>
          <a:srcRect/>
          <a:stretch>
            <a:fillRect/>
          </a:stretch>
        </p:blipFill>
        <p:spPr bwMode="auto">
          <a:xfrm>
            <a:off x="5105401" y="1520635"/>
            <a:ext cx="3810000" cy="2375439"/>
          </a:xfrm>
          <a:prstGeom prst="rect">
            <a:avLst/>
          </a:prstGeom>
          <a:noFill/>
          <a:ln w="9525">
            <a:noFill/>
            <a:miter lim="800000"/>
            <a:headEnd/>
            <a:tailEnd/>
          </a:ln>
          <a:effectLst/>
        </p:spPr>
      </p:pic>
      <p:pic>
        <p:nvPicPr>
          <p:cNvPr id="9" name="Picture 5"/>
          <p:cNvPicPr>
            <a:picLocks noChangeAspect="1" noChangeArrowheads="1"/>
          </p:cNvPicPr>
          <p:nvPr/>
        </p:nvPicPr>
        <p:blipFill>
          <a:blip r:embed="rId3" cstate="print"/>
          <a:srcRect/>
          <a:stretch>
            <a:fillRect/>
          </a:stretch>
        </p:blipFill>
        <p:spPr bwMode="auto">
          <a:xfrm>
            <a:off x="5109009" y="4038600"/>
            <a:ext cx="3882591" cy="2570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583488" cy="1143000"/>
          </a:xfrm>
        </p:spPr>
        <p:txBody>
          <a:bodyPr/>
          <a:lstStyle/>
          <a:p>
            <a:r>
              <a:rPr lang="en-US" dirty="0" smtClean="0"/>
              <a:t>SGP approaches: Participatory </a:t>
            </a:r>
            <a:r>
              <a:rPr lang="en-US" dirty="0"/>
              <a:t>V</a:t>
            </a:r>
            <a:r>
              <a:rPr lang="en-US" dirty="0" smtClean="0"/>
              <a:t>ideo</a:t>
            </a:r>
            <a:endParaRPr lang="en-US" dirty="0"/>
          </a:p>
        </p:txBody>
      </p:sp>
      <p:pic>
        <p:nvPicPr>
          <p:cNvPr id="4" name="Picture 2" descr="DVDCOVER"/>
          <p:cNvPicPr>
            <a:picLocks noChangeAspect="1" noChangeArrowheads="1"/>
          </p:cNvPicPr>
          <p:nvPr/>
        </p:nvPicPr>
        <p:blipFill>
          <a:blip r:embed="rId2" cstate="print"/>
          <a:srcRect/>
          <a:stretch>
            <a:fillRect/>
          </a:stretch>
        </p:blipFill>
        <p:spPr bwMode="auto">
          <a:xfrm>
            <a:off x="0" y="1237103"/>
            <a:ext cx="3962399" cy="5620898"/>
          </a:xfrm>
          <a:prstGeom prst="rect">
            <a:avLst/>
          </a:prstGeom>
          <a:noFill/>
          <a:ln w="9525">
            <a:noFill/>
            <a:miter lim="800000"/>
            <a:headEnd/>
            <a:tailEnd/>
          </a:ln>
        </p:spPr>
      </p:pic>
      <p:pic>
        <p:nvPicPr>
          <p:cNvPr id="7" name="Picture 6" descr="P1530292"/>
          <p:cNvPicPr>
            <a:picLocks noChangeAspect="1" noChangeArrowheads="1"/>
          </p:cNvPicPr>
          <p:nvPr/>
        </p:nvPicPr>
        <p:blipFill>
          <a:blip r:embed="rId3" cstate="print"/>
          <a:srcRect/>
          <a:stretch>
            <a:fillRect/>
          </a:stretch>
        </p:blipFill>
        <p:spPr bwMode="auto">
          <a:xfrm>
            <a:off x="3276600" y="3581400"/>
            <a:ext cx="2895600" cy="2209800"/>
          </a:xfrm>
          <a:prstGeom prst="rect">
            <a:avLst/>
          </a:prstGeom>
          <a:noFill/>
          <a:ln w="9525">
            <a:noFill/>
            <a:miter lim="800000"/>
            <a:headEnd/>
            <a:tailEnd/>
          </a:ln>
        </p:spPr>
      </p:pic>
      <p:sp>
        <p:nvSpPr>
          <p:cNvPr id="8" name="TextBox 7"/>
          <p:cNvSpPr txBox="1"/>
          <p:nvPr/>
        </p:nvSpPr>
        <p:spPr>
          <a:xfrm>
            <a:off x="4419600" y="1600200"/>
            <a:ext cx="4343400" cy="1569660"/>
          </a:xfrm>
          <a:prstGeom prst="rect">
            <a:avLst/>
          </a:prstGeom>
          <a:noFill/>
        </p:spPr>
        <p:txBody>
          <a:bodyPr wrap="square" rtlCol="0">
            <a:spAutoFit/>
          </a:bodyPr>
          <a:lstStyle/>
          <a:p>
            <a:pPr marL="288925" lvl="0" indent="-228600">
              <a:buFont typeface="Courier New" pitchFamily="49" charset="0"/>
              <a:buChar char="o"/>
            </a:pPr>
            <a:r>
              <a:rPr lang="en-US" i="1" dirty="0" smtClean="0">
                <a:latin typeface="Calibri" pitchFamily="34" charset="0"/>
                <a:cs typeface="Calibri" pitchFamily="34" charset="0"/>
              </a:rPr>
              <a:t>Need </a:t>
            </a:r>
            <a:r>
              <a:rPr lang="en-US" i="1" dirty="0">
                <a:latin typeface="Calibri" pitchFamily="34" charset="0"/>
                <a:cs typeface="Calibri" pitchFamily="34" charset="0"/>
              </a:rPr>
              <a:t>for </a:t>
            </a:r>
            <a:r>
              <a:rPr lang="en-US" i="1" dirty="0">
                <a:solidFill>
                  <a:srgbClr val="FF0000"/>
                </a:solidFill>
                <a:latin typeface="Calibri" pitchFamily="34" charset="0"/>
                <a:cs typeface="Calibri" pitchFamily="34" charset="0"/>
              </a:rPr>
              <a:t>alternative proposal formats </a:t>
            </a:r>
            <a:r>
              <a:rPr lang="en-US" i="1" dirty="0" smtClean="0">
                <a:latin typeface="Calibri" pitchFamily="34" charset="0"/>
                <a:cs typeface="Calibri" pitchFamily="34" charset="0"/>
              </a:rPr>
              <a:t>and tools</a:t>
            </a:r>
            <a:endParaRPr lang="en-US" i="1" dirty="0">
              <a:latin typeface="Calibri" pitchFamily="34" charset="0"/>
              <a:cs typeface="Calibri" pitchFamily="34" charset="0"/>
            </a:endParaRPr>
          </a:p>
          <a:p>
            <a:pPr marL="288925" lvl="0" indent="-228600">
              <a:buFont typeface="Courier New" pitchFamily="49" charset="0"/>
              <a:buChar char="o"/>
            </a:pPr>
            <a:r>
              <a:rPr lang="en-US" i="1" dirty="0">
                <a:latin typeface="Calibri" pitchFamily="34" charset="0"/>
                <a:cs typeface="Calibri" pitchFamily="34" charset="0"/>
              </a:rPr>
              <a:t>Allow for expression in local and </a:t>
            </a:r>
            <a:r>
              <a:rPr lang="en-US" i="1" dirty="0">
                <a:solidFill>
                  <a:srgbClr val="FF0000"/>
                </a:solidFill>
                <a:latin typeface="Calibri" pitchFamily="34" charset="0"/>
                <a:cs typeface="Calibri" pitchFamily="34" charset="0"/>
              </a:rPr>
              <a:t>vernacular languages</a:t>
            </a:r>
          </a:p>
        </p:txBody>
      </p:sp>
      <p:pic>
        <p:nvPicPr>
          <p:cNvPr id="9" name="Picture 4" descr="handbook cover pic"/>
          <p:cNvPicPr>
            <a:picLocks noChangeAspect="1" noChangeArrowheads="1"/>
          </p:cNvPicPr>
          <p:nvPr/>
        </p:nvPicPr>
        <p:blipFill>
          <a:blip r:embed="rId4" cstate="print"/>
          <a:srcRect/>
          <a:stretch>
            <a:fillRect/>
          </a:stretch>
        </p:blipFill>
        <p:spPr bwMode="auto">
          <a:xfrm>
            <a:off x="6629400" y="3581399"/>
            <a:ext cx="1600200" cy="2165255"/>
          </a:xfrm>
          <a:prstGeom prst="rect">
            <a:avLst/>
          </a:prstGeom>
          <a:noFill/>
          <a:ln w="9525">
            <a:noFill/>
            <a:miter lim="800000"/>
            <a:headEnd/>
            <a:tailEnd/>
          </a:ln>
        </p:spPr>
      </p:pic>
      <p:pic>
        <p:nvPicPr>
          <p:cNvPr id="10" name="Picture 9"/>
          <p:cNvPicPr>
            <a:picLocks noChangeAspect="1" noChangeArrowheads="1"/>
          </p:cNvPicPr>
          <p:nvPr/>
        </p:nvPicPr>
        <p:blipFill>
          <a:blip r:embed="rId5" cstate="print"/>
          <a:srcRect/>
          <a:stretch>
            <a:fillRect/>
          </a:stretch>
        </p:blipFill>
        <p:spPr bwMode="auto">
          <a:xfrm>
            <a:off x="8533159" y="6001246"/>
            <a:ext cx="359321" cy="718642"/>
          </a:xfrm>
          <a:prstGeom prst="rect">
            <a:avLst/>
          </a:prstGeom>
          <a:noFill/>
          <a:ln w="9525">
            <a:noFill/>
            <a:miter lim="800000"/>
            <a:headEnd/>
            <a:tailEnd/>
          </a:ln>
        </p:spPr>
      </p:pic>
      <p:pic>
        <p:nvPicPr>
          <p:cNvPr id="11" name="Picture 10" descr="C:\Documents and Settings\terence.hay-edie\My Documents\SGP CPMT\Communication\Style\GEF-newlogo-large.jpg"/>
          <p:cNvPicPr>
            <a:picLocks noChangeAspect="1" noChangeArrowheads="1"/>
          </p:cNvPicPr>
          <p:nvPr/>
        </p:nvPicPr>
        <p:blipFill>
          <a:blip r:embed="rId6" cstate="print"/>
          <a:srcRect r="79231"/>
          <a:stretch>
            <a:fillRect/>
          </a:stretch>
        </p:blipFill>
        <p:spPr bwMode="auto">
          <a:xfrm>
            <a:off x="6444555" y="6022975"/>
            <a:ext cx="792163" cy="835025"/>
          </a:xfrm>
          <a:prstGeom prst="rect">
            <a:avLst/>
          </a:prstGeom>
          <a:noFill/>
          <a:ln w="9525">
            <a:noFill/>
            <a:miter lim="800000"/>
            <a:headEnd/>
            <a:tailEnd/>
          </a:ln>
        </p:spPr>
      </p:pic>
      <p:pic>
        <p:nvPicPr>
          <p:cNvPr id="12" name="Picture 11" descr="C:\WINDOWS\Desktop\SGP monogram.gif"/>
          <p:cNvPicPr>
            <a:picLocks noChangeAspect="1" noChangeArrowheads="1"/>
          </p:cNvPicPr>
          <p:nvPr/>
        </p:nvPicPr>
        <p:blipFill>
          <a:blip r:embed="rId7" cstate="print"/>
          <a:srcRect/>
          <a:stretch>
            <a:fillRect/>
          </a:stretch>
        </p:blipFill>
        <p:spPr bwMode="auto">
          <a:xfrm>
            <a:off x="7309743" y="6021388"/>
            <a:ext cx="1014412" cy="652462"/>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696200" cy="609600"/>
          </a:xfrm>
        </p:spPr>
        <p:txBody>
          <a:bodyPr/>
          <a:lstStyle/>
          <a:p>
            <a:r>
              <a:rPr lang="en-US" dirty="0" smtClean="0"/>
              <a:t>SGP approaches: Photo </a:t>
            </a:r>
            <a:r>
              <a:rPr lang="en-US" dirty="0"/>
              <a:t>S</a:t>
            </a:r>
            <a:r>
              <a:rPr lang="en-US" dirty="0" smtClean="0"/>
              <a:t>tories</a:t>
            </a:r>
            <a:endParaRPr lang="en-US" dirty="0"/>
          </a:p>
        </p:txBody>
      </p:sp>
      <p:pic>
        <p:nvPicPr>
          <p:cNvPr id="4" name="Picture 5"/>
          <p:cNvPicPr>
            <a:picLocks noChangeAspect="1" noChangeArrowheads="1"/>
          </p:cNvPicPr>
          <p:nvPr/>
        </p:nvPicPr>
        <p:blipFill>
          <a:blip r:embed="rId2" cstate="print"/>
          <a:srcRect/>
          <a:stretch>
            <a:fillRect/>
          </a:stretch>
        </p:blipFill>
        <p:spPr bwMode="auto">
          <a:xfrm>
            <a:off x="0" y="990600"/>
            <a:ext cx="4468879" cy="58674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4419600" y="990600"/>
            <a:ext cx="4724400" cy="58674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itle 1"/>
          <p:cNvSpPr>
            <a:spLocks noGrp="1"/>
          </p:cNvSpPr>
          <p:nvPr>
            <p:ph type="title"/>
          </p:nvPr>
        </p:nvSpPr>
        <p:spPr>
          <a:xfrm>
            <a:off x="179512" y="980728"/>
            <a:ext cx="3600400" cy="1872208"/>
          </a:xfrm>
        </p:spPr>
        <p:txBody>
          <a:bodyPr/>
          <a:lstStyle/>
          <a:p>
            <a:r>
              <a:rPr lang="en-GB" sz="2000" dirty="0" smtClean="0"/>
              <a:t>July 2011 workshop with UNESCO, UNU, CBD Sec &amp; IPCC</a:t>
            </a:r>
            <a:r>
              <a:rPr lang="en-GB" sz="2800" dirty="0" smtClean="0"/>
              <a:t/>
            </a:r>
            <a:br>
              <a:rPr lang="en-GB" sz="2800" dirty="0" smtClean="0"/>
            </a:br>
            <a:r>
              <a:rPr lang="en-US" sz="2800" dirty="0" smtClean="0"/>
              <a:t> </a:t>
            </a:r>
            <a:r>
              <a:rPr lang="en-US" sz="2000" i="1" dirty="0" smtClean="0"/>
              <a:t>Indigenous Peoples, Marginalized Populations and Climate Change: Vulnerability, Adaptation and Traditional Knowledge</a:t>
            </a:r>
            <a:br>
              <a:rPr lang="en-US" sz="2000" i="1" dirty="0" smtClean="0"/>
            </a:br>
            <a:r>
              <a:rPr lang="en-GB" sz="2800" dirty="0" smtClean="0"/>
              <a:t/>
            </a:r>
            <a:br>
              <a:rPr lang="en-GB" sz="2800" dirty="0" smtClean="0"/>
            </a:br>
            <a:endParaRPr lang="en-US" sz="2800" dirty="0" smtClean="0"/>
          </a:p>
        </p:txBody>
      </p:sp>
      <p:pic>
        <p:nvPicPr>
          <p:cNvPr id="1026" name="Picture 2"/>
          <p:cNvPicPr>
            <a:picLocks noChangeAspect="1" noChangeArrowheads="1"/>
          </p:cNvPicPr>
          <p:nvPr/>
        </p:nvPicPr>
        <p:blipFill>
          <a:blip r:embed="rId3" cstate="print"/>
          <a:srcRect/>
          <a:stretch>
            <a:fillRect/>
          </a:stretch>
        </p:blipFill>
        <p:spPr bwMode="auto">
          <a:xfrm>
            <a:off x="3851920" y="136962"/>
            <a:ext cx="5157217" cy="6613262"/>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395536" y="4653136"/>
            <a:ext cx="3030717" cy="2016224"/>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395537" y="2971430"/>
            <a:ext cx="3024336" cy="15376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UNEP-WCMC_Dark_blue_template">
  <a:themeElements>
    <a:clrScheme name="UNEP-WCMC_Dark_blue_template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UNEP-WCMC_Dark_blue_template">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DDFF3"/>
        </a:solidFill>
        <a:ln w="9525" cap="flat" cmpd="sng" algn="ctr">
          <a:solidFill>
            <a:schemeClr val="tx1"/>
          </a:solidFill>
          <a:prstDash val="solid"/>
          <a:round/>
          <a:headEnd type="none" w="med" len="med"/>
          <a:tailEnd type="stealth"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CDDFF3"/>
        </a:solidFill>
        <a:ln w="9525" cap="flat" cmpd="sng" algn="ctr">
          <a:solidFill>
            <a:schemeClr val="tx1"/>
          </a:solidFill>
          <a:prstDash val="solid"/>
          <a:round/>
          <a:headEnd type="none" w="med" len="med"/>
          <a:tailEnd type="stealth"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NEP-WCMC_Dark_blue_template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UNEP-WCMC_Dark_blue_template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UNEP-WCMC_Dark_blue_template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UNEP-WCMC_Dark_blue_template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\\colne\APPS\public\msoffi2k\template\UNEP-WCMC Templates\UNEP-WCMC_Dark_blue_template.pot</Template>
  <TotalTime>14412</TotalTime>
  <Words>1309</Words>
  <Application>Microsoft Office PowerPoint</Application>
  <PresentationFormat>On-screen Show (4:3)</PresentationFormat>
  <Paragraphs>292</Paragraphs>
  <Slides>29</Slides>
  <Notes>14</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UNEP-WCMC_Dark_blue_template</vt:lpstr>
      <vt:lpstr> </vt:lpstr>
      <vt:lpstr>SGP background</vt:lpstr>
      <vt:lpstr>SGP Coverage: Rapid growth from 65 to 123 countries over the last 5 years</vt:lpstr>
      <vt:lpstr>SGP Project portfolio by GEF focal area</vt:lpstr>
      <vt:lpstr>SGP as a ready and effective  programming and delivery mechanism</vt:lpstr>
      <vt:lpstr>SGP portfolio support to   indigenous peoples </vt:lpstr>
      <vt:lpstr>SGP approaches: Participatory Video</vt:lpstr>
      <vt:lpstr>SGP approaches: Photo Stories</vt:lpstr>
      <vt:lpstr>July 2011 workshop with UNESCO, UNU, CBD Sec &amp; IPCC  Indigenous Peoples, Marginalized Populations and Climate Change: Vulnerability, Adaptation and Traditional Knowledge  </vt:lpstr>
      <vt:lpstr>Global Extent of Protected Areas</vt:lpstr>
      <vt:lpstr>World Database on Protected Areas</vt:lpstr>
      <vt:lpstr>“Protected Planet” Portal  (protectedplanet.net)</vt:lpstr>
      <vt:lpstr>Global ICCA Registry - history</vt:lpstr>
      <vt:lpstr>Protected Areas Governance Matrix</vt:lpstr>
      <vt:lpstr>Global definition of ICCAs</vt:lpstr>
      <vt:lpstr>Global enabling policies</vt:lpstr>
      <vt:lpstr>How to Contribute</vt:lpstr>
      <vt:lpstr>ICCA Website</vt:lpstr>
      <vt:lpstr>ICCA Registry information fields</vt:lpstr>
      <vt:lpstr>How to Register</vt:lpstr>
      <vt:lpstr>Free, Prior Informed Consent (FPIC)</vt:lpstr>
      <vt:lpstr>Innovative Mapping for Documenting Conservation  Philippines pilot study</vt:lpstr>
      <vt:lpstr>Philippine’s ICCAs</vt:lpstr>
      <vt:lpstr>Mexico’s ICCAs</vt:lpstr>
      <vt:lpstr>Case Study Example </vt:lpstr>
      <vt:lpstr>Australia Indigenous Protected Areas (IPAs) and Key Biodiversity Areas</vt:lpstr>
      <vt:lpstr>Current Registry status  (Phase 2; Oct 2010-Feb 2012)</vt:lpstr>
      <vt:lpstr>Governance of ICCA Registry</vt:lpstr>
      <vt:lpstr>Slide 29</vt:lpstr>
    </vt:vector>
  </TitlesOfParts>
  <Company>wcmc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igorl</dc:creator>
  <cp:lastModifiedBy>terence.hay-edie</cp:lastModifiedBy>
  <cp:revision>364</cp:revision>
  <dcterms:created xsi:type="dcterms:W3CDTF">2007-02-13T14:21:22Z</dcterms:created>
  <dcterms:modified xsi:type="dcterms:W3CDTF">2011-11-23T14:18:52Z</dcterms:modified>
</cp:coreProperties>
</file>