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7" r:id="rId2"/>
    <p:sldMasterId id="2147483662" r:id="rId3"/>
  </p:sldMasterIdLst>
  <p:notesMasterIdLst>
    <p:notesMasterId r:id="rId23"/>
  </p:notesMasterIdLst>
  <p:handoutMasterIdLst>
    <p:handoutMasterId r:id="rId24"/>
  </p:handoutMasterIdLst>
  <p:sldIdLst>
    <p:sldId id="294" r:id="rId4"/>
    <p:sldId id="277" r:id="rId5"/>
    <p:sldId id="279" r:id="rId6"/>
    <p:sldId id="295" r:id="rId7"/>
    <p:sldId id="286" r:id="rId8"/>
    <p:sldId id="296" r:id="rId9"/>
    <p:sldId id="298" r:id="rId10"/>
    <p:sldId id="299" r:id="rId11"/>
    <p:sldId id="302" r:id="rId12"/>
    <p:sldId id="300" r:id="rId13"/>
    <p:sldId id="306" r:id="rId14"/>
    <p:sldId id="303" r:id="rId15"/>
    <p:sldId id="305" r:id="rId16"/>
    <p:sldId id="308" r:id="rId17"/>
    <p:sldId id="307" r:id="rId18"/>
    <p:sldId id="309" r:id="rId19"/>
    <p:sldId id="310" r:id="rId20"/>
    <p:sldId id="311" r:id="rId21"/>
    <p:sldId id="29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12A11"/>
    <a:srgbClr val="FFED69"/>
    <a:srgbClr val="FFF293"/>
    <a:srgbClr val="FBFFD5"/>
    <a:srgbClr val="FFF8D5"/>
    <a:srgbClr val="FFF3B3"/>
    <a:srgbClr val="FFF9CD"/>
    <a:srgbClr val="FFF7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2832" autoAdjust="0"/>
  </p:normalViewPr>
  <p:slideViewPr>
    <p:cSldViewPr>
      <p:cViewPr>
        <p:scale>
          <a:sx n="66" d="100"/>
          <a:sy n="66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7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ubus\Desktop\A_Faubus\A-Conferencias-RT-AT\2010\ALAP-Cuba\doc\Copia%20de%20Cuadros-resumenes%20(COMPLETO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"/>
  <c:chart>
    <c:plotArea>
      <c:layout>
        <c:manualLayout>
          <c:layoutTarget val="inner"/>
          <c:xMode val="edge"/>
          <c:yMode val="edge"/>
          <c:x val="0.14579055441478439"/>
          <c:y val="3.8793103448275919E-2"/>
          <c:w val="0.82340862422997962"/>
          <c:h val="0.84913793103448354"/>
        </c:manualLayout>
      </c:layout>
      <c:barChart>
        <c:barDir val="bar"/>
        <c:grouping val="stacked"/>
        <c:ser>
          <c:idx val="0"/>
          <c:order val="0"/>
          <c:tx>
            <c:strRef>
              <c:f>'E:\DOCUME~1\SSCHKO~1\LOCALS~1\Temp\notes6030C8\CUADROS ESTRUC POBLAC\[Estructura 04-07-06.xls]PAN'!$AA$46</c:f>
              <c:strCache>
                <c:ptCount val="1"/>
                <c:pt idx="0">
                  <c:v>Hombre</c:v>
                </c:pt>
              </c:strCache>
            </c:strRef>
          </c:tx>
          <c:dLbls>
            <c:delete val="1"/>
          </c:dLbls>
          <c:cat>
            <c:strRef>
              <c:f>'E:\DOCUME~1\SSCHKO~1\LOCALS~1\Temp\notes6030C8\CUADROS ESTRUC POBLAC\[Estructura 04-07-06.xls]PAN'!$Z$47:$Z$64</c:f>
              <c:strCache>
                <c:ptCount val="18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80 y más</c:v>
                </c:pt>
              </c:strCache>
            </c:strRef>
          </c:cat>
          <c:val>
            <c:numRef>
              <c:f>'E:\DOCUME~1\SSCHKO~1\LOCALS~1\Temp\notes6030C8\CUADROS ESTRUC POBLAC\[Estructura 04-07-06.xls]PAN'!$AA$47:$AA$64</c:f>
              <c:numCache>
                <c:formatCode>General</c:formatCode>
                <c:ptCount val="18"/>
                <c:pt idx="0">
                  <c:v>-8.9131890516041548</c:v>
                </c:pt>
                <c:pt idx="1">
                  <c:v>-7.7751561026403406</c:v>
                </c:pt>
                <c:pt idx="2">
                  <c:v>-6.6746368707249255</c:v>
                </c:pt>
                <c:pt idx="3">
                  <c:v>-5.5292414165460038</c:v>
                </c:pt>
                <c:pt idx="4">
                  <c:v>-4.3196869883497095</c:v>
                </c:pt>
                <c:pt idx="5">
                  <c:v>-3.7296347846817852</c:v>
                </c:pt>
                <c:pt idx="6">
                  <c:v>-2.9684919836342027</c:v>
                </c:pt>
                <c:pt idx="7">
                  <c:v>-2.5561916915881624</c:v>
                </c:pt>
                <c:pt idx="8">
                  <c:v>-2.0467764497999847</c:v>
                </c:pt>
                <c:pt idx="9">
                  <c:v>-1.4987957045040998</c:v>
                </c:pt>
                <c:pt idx="10">
                  <c:v>-1.5850421941667943</c:v>
                </c:pt>
                <c:pt idx="11">
                  <c:v>-1.0917543447545657</c:v>
                </c:pt>
                <c:pt idx="12">
                  <c:v>-0.984822721392284</c:v>
                </c:pt>
                <c:pt idx="13">
                  <c:v>-0.6373825943364807</c:v>
                </c:pt>
                <c:pt idx="14">
                  <c:v>-0.46418842403822891</c:v>
                </c:pt>
                <c:pt idx="15">
                  <c:v>-0.2236799203447053</c:v>
                </c:pt>
                <c:pt idx="16">
                  <c:v>-0.23104242555981341</c:v>
                </c:pt>
              </c:numCache>
            </c:numRef>
          </c:val>
        </c:ser>
        <c:ser>
          <c:idx val="3"/>
          <c:order val="1"/>
          <c:tx>
            <c:strRef>
              <c:f>'E:\DOCUME~1\SSCHKO~1\LOCALS~1\Temp\notes6030C8\CUADROS ESTRUC POBLAC\[Estructura 04-07-06.xls]PAN'!$AB$46</c:f>
              <c:strCache>
                <c:ptCount val="1"/>
                <c:pt idx="0">
                  <c:v>Mujer</c:v>
                </c:pt>
              </c:strCache>
            </c:strRef>
          </c:tx>
          <c:dLbls>
            <c:delete val="1"/>
          </c:dLbls>
          <c:cat>
            <c:strRef>
              <c:f>'E:\DOCUME~1\SSCHKO~1\LOCALS~1\Temp\notes6030C8\CUADROS ESTRUC POBLAC\[Estructura 04-07-06.xls]PAN'!$Z$47:$Z$64</c:f>
              <c:strCache>
                <c:ptCount val="18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80 y más</c:v>
                </c:pt>
              </c:strCache>
            </c:strRef>
          </c:cat>
          <c:val>
            <c:numRef>
              <c:f>'E:\DOCUME~1\SSCHKO~1\LOCALS~1\Temp\notes6030C8\CUADROS ESTRUC POBLAC\[Estructura 04-07-06.xls]PAN'!$AB$47:$AB$64</c:f>
              <c:numCache>
                <c:formatCode>General</c:formatCode>
                <c:ptCount val="18"/>
                <c:pt idx="0">
                  <c:v>8.540856645011548</c:v>
                </c:pt>
                <c:pt idx="1">
                  <c:v>7.5900416858033477</c:v>
                </c:pt>
                <c:pt idx="2">
                  <c:v>6.3264955526962448</c:v>
                </c:pt>
                <c:pt idx="3">
                  <c:v>5.3735770205694369</c:v>
                </c:pt>
                <c:pt idx="4">
                  <c:v>4.324595325159776</c:v>
                </c:pt>
                <c:pt idx="5">
                  <c:v>3.7955467361313202</c:v>
                </c:pt>
                <c:pt idx="6">
                  <c:v>2.8552496415161137</c:v>
                </c:pt>
                <c:pt idx="7">
                  <c:v>2.3703760837782939</c:v>
                </c:pt>
                <c:pt idx="8">
                  <c:v>2.0324020348561973</c:v>
                </c:pt>
                <c:pt idx="9">
                  <c:v>1.42166469748868</c:v>
                </c:pt>
                <c:pt idx="10">
                  <c:v>1.3154342650992692</c:v>
                </c:pt>
                <c:pt idx="11">
                  <c:v>0.78848924898940853</c:v>
                </c:pt>
                <c:pt idx="12">
                  <c:v>0.7797243618285663</c:v>
                </c:pt>
                <c:pt idx="13">
                  <c:v>0.50380571400523788</c:v>
                </c:pt>
                <c:pt idx="14">
                  <c:v>0.34814131802867176</c:v>
                </c:pt>
                <c:pt idx="15">
                  <c:v>0.18756858524203388</c:v>
                </c:pt>
                <c:pt idx="16">
                  <c:v>0.21631741512959793</c:v>
                </c:pt>
              </c:numCache>
            </c:numRef>
          </c:val>
        </c:ser>
        <c:dLbls>
          <c:showCatName val="1"/>
        </c:dLbls>
        <c:gapWidth val="0"/>
        <c:overlap val="100"/>
        <c:axId val="81103872"/>
        <c:axId val="82748544"/>
      </c:barChart>
      <c:catAx>
        <c:axId val="811038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Edad</a:t>
                </a:r>
              </a:p>
            </c:rich>
          </c:tx>
          <c:layout>
            <c:manualLayout>
              <c:xMode val="edge"/>
              <c:yMode val="edge"/>
              <c:x val="0"/>
              <c:y val="0.39224116985376867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/>
            </a:pPr>
            <a:endParaRPr lang="es-ES"/>
          </a:p>
        </c:txPr>
        <c:crossAx val="82748544"/>
        <c:crosses val="autoZero"/>
        <c:lblAlgn val="ctr"/>
        <c:lblOffset val="100"/>
        <c:tickLblSkip val="1"/>
        <c:tickMarkSkip val="1"/>
      </c:catAx>
      <c:valAx>
        <c:axId val="82748544"/>
        <c:scaling>
          <c:orientation val="minMax"/>
          <c:max val="10"/>
          <c:min val="-10"/>
        </c:scaling>
        <c:axPos val="b"/>
        <c:min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%</a:t>
                </a:r>
              </a:p>
            </c:rich>
          </c:tx>
          <c:layout>
            <c:manualLayout>
              <c:xMode val="edge"/>
              <c:yMode val="edge"/>
              <c:x val="0.53593419050973745"/>
              <c:y val="0.89655163104611968"/>
            </c:manualLayout>
          </c:layout>
        </c:title>
        <c:numFmt formatCode="#0;##0" sourceLinked="0"/>
        <c:tickLblPos val="nextTo"/>
        <c:txPr>
          <a:bodyPr rot="0" vert="horz"/>
          <a:lstStyle/>
          <a:p>
            <a:pPr>
              <a:defRPr sz="1000"/>
            </a:pPr>
            <a:endParaRPr lang="es-ES"/>
          </a:p>
        </c:txPr>
        <c:crossAx val="81103872"/>
        <c:crosses val="autoZero"/>
        <c:crossBetween val="between"/>
        <c:minorUnit val="2"/>
      </c:valAx>
    </c:plotArea>
    <c:dispBlanksAs val="gap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"/>
  <c:chart>
    <c:plotArea>
      <c:layout>
        <c:manualLayout>
          <c:layoutTarget val="inner"/>
          <c:xMode val="edge"/>
          <c:yMode val="edge"/>
          <c:x val="0.13347457627118625"/>
          <c:y val="4.6931407942238386E-2"/>
          <c:w val="0.83262711864406869"/>
          <c:h val="0.85920577617328653"/>
        </c:manualLayout>
      </c:layout>
      <c:barChart>
        <c:barDir val="bar"/>
        <c:grouping val="stacked"/>
        <c:ser>
          <c:idx val="0"/>
          <c:order val="0"/>
          <c:tx>
            <c:strRef>
              <c:f>'E:\DOCUME~1\SSCHKO~1\LOCALS~1\Temp\notes6030C8\CUADROS ESTRUC POBLAC\[Estructura 04-07-06.xls]PAN'!$AA$109</c:f>
              <c:strCache>
                <c:ptCount val="1"/>
                <c:pt idx="0">
                  <c:v>Hombre</c:v>
                </c:pt>
              </c:strCache>
            </c:strRef>
          </c:tx>
          <c:dLbls>
            <c:delete val="1"/>
          </c:dLbls>
          <c:cat>
            <c:strRef>
              <c:f>'E:\DOCUME~1\SSCHKO~1\LOCALS~1\Temp\notes6030C8\CUADROS ESTRUC POBLAC\[Estructura 04-07-06.xls]PAN'!$Z$110:$Z$127</c:f>
              <c:strCache>
                <c:ptCount val="18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80 y más</c:v>
                </c:pt>
              </c:strCache>
            </c:strRef>
          </c:cat>
          <c:val>
            <c:numRef>
              <c:f>'E:\DOCUME~1\SSCHKO~1\LOCALS~1\Temp\notes6030C8\CUADROS ESTRUC POBLAC\[Estructura 04-07-06.xls]PAN'!$AA$110:$AA$127</c:f>
              <c:numCache>
                <c:formatCode>General</c:formatCode>
                <c:ptCount val="18"/>
                <c:pt idx="0">
                  <c:v>-5.5153818925632505</c:v>
                </c:pt>
                <c:pt idx="1">
                  <c:v>-5.0368219421812501</c:v>
                </c:pt>
                <c:pt idx="2">
                  <c:v>-4.9820040784490605</c:v>
                </c:pt>
                <c:pt idx="3">
                  <c:v>-4.7155109494767125</c:v>
                </c:pt>
                <c:pt idx="4">
                  <c:v>-4.4118591400173539</c:v>
                </c:pt>
                <c:pt idx="5">
                  <c:v>-4.3144399650418652</c:v>
                </c:pt>
                <c:pt idx="6">
                  <c:v>-4.0734371427049973</c:v>
                </c:pt>
                <c:pt idx="7">
                  <c:v>-3.6344243654440715</c:v>
                </c:pt>
                <c:pt idx="8">
                  <c:v>-2.9655681166774741</c:v>
                </c:pt>
                <c:pt idx="9">
                  <c:v>-2.487478033698884</c:v>
                </c:pt>
                <c:pt idx="10">
                  <c:v>-2.1223127500086152</c:v>
                </c:pt>
                <c:pt idx="11">
                  <c:v>-1.6652883889499717</c:v>
                </c:pt>
                <c:pt idx="12">
                  <c:v>-1.3473447793032807</c:v>
                </c:pt>
                <c:pt idx="13">
                  <c:v>-1.0309673943346518</c:v>
                </c:pt>
                <c:pt idx="14">
                  <c:v>-0.81897888415889175</c:v>
                </c:pt>
                <c:pt idx="15">
                  <c:v>-0.587451721124298</c:v>
                </c:pt>
                <c:pt idx="16">
                  <c:v>-0.66122090346104423</c:v>
                </c:pt>
              </c:numCache>
            </c:numRef>
          </c:val>
        </c:ser>
        <c:ser>
          <c:idx val="3"/>
          <c:order val="1"/>
          <c:tx>
            <c:strRef>
              <c:f>'E:\DOCUME~1\SSCHKO~1\LOCALS~1\Temp\notes6030C8\CUADROS ESTRUC POBLAC\[Estructura 04-07-06.xls]PAN'!$AB$109</c:f>
              <c:strCache>
                <c:ptCount val="1"/>
                <c:pt idx="0">
                  <c:v>Mujer</c:v>
                </c:pt>
              </c:strCache>
            </c:strRef>
          </c:tx>
          <c:dLbls>
            <c:delete val="1"/>
          </c:dLbls>
          <c:cat>
            <c:strRef>
              <c:f>'E:\DOCUME~1\SSCHKO~1\LOCALS~1\Temp\notes6030C8\CUADROS ESTRUC POBLAC\[Estructura 04-07-06.xls]PAN'!$Z$110:$Z$127</c:f>
              <c:strCache>
                <c:ptCount val="18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80 y más</c:v>
                </c:pt>
              </c:strCache>
            </c:strRef>
          </c:cat>
          <c:val>
            <c:numRef>
              <c:f>'E:\DOCUME~1\SSCHKO~1\LOCALS~1\Temp\notes6030C8\CUADROS ESTRUC POBLAC\[Estructura 04-07-06.xls]PAN'!$AB$110:$AB$127</c:f>
              <c:numCache>
                <c:formatCode>General</c:formatCode>
                <c:ptCount val="18"/>
                <c:pt idx="0">
                  <c:v>5.3093841917810813</c:v>
                </c:pt>
                <c:pt idx="1">
                  <c:v>4.8664558528249904</c:v>
                </c:pt>
                <c:pt idx="2">
                  <c:v>4.7697023233376914</c:v>
                </c:pt>
                <c:pt idx="3">
                  <c:v>4.59816156547289</c:v>
                </c:pt>
                <c:pt idx="4">
                  <c:v>4.3988986308063867</c:v>
                </c:pt>
                <c:pt idx="5">
                  <c:v>4.2914556178912955</c:v>
                </c:pt>
                <c:pt idx="6">
                  <c:v>4.0426999833980277</c:v>
                </c:pt>
                <c:pt idx="7">
                  <c:v>3.6179790063244184</c:v>
                </c:pt>
                <c:pt idx="8">
                  <c:v>2.9448156396931391</c:v>
                </c:pt>
                <c:pt idx="9">
                  <c:v>2.4400605815705476</c:v>
                </c:pt>
                <c:pt idx="10">
                  <c:v>2.0867986054335468</c:v>
                </c:pt>
                <c:pt idx="11">
                  <c:v>1.6430479985214841</c:v>
                </c:pt>
                <c:pt idx="12">
                  <c:v>1.3269838584884679</c:v>
                </c:pt>
                <c:pt idx="13">
                  <c:v>1.0316330398228286</c:v>
                </c:pt>
                <c:pt idx="14">
                  <c:v>0.83060810239350635</c:v>
                </c:pt>
                <c:pt idx="15">
                  <c:v>0.62641155999110387</c:v>
                </c:pt>
                <c:pt idx="16">
                  <c:v>0.80441299465290783</c:v>
                </c:pt>
              </c:numCache>
            </c:numRef>
          </c:val>
        </c:ser>
        <c:dLbls>
          <c:showCatName val="1"/>
        </c:dLbls>
        <c:gapWidth val="0"/>
        <c:overlap val="100"/>
        <c:axId val="82879616"/>
        <c:axId val="82881536"/>
      </c:barChart>
      <c:catAx>
        <c:axId val="828796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Edad</a:t>
                </a:r>
              </a:p>
            </c:rich>
          </c:tx>
          <c:layout>
            <c:manualLayout>
              <c:xMode val="edge"/>
              <c:yMode val="edge"/>
              <c:x val="0"/>
              <c:y val="0.41877256317689593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/>
            </a:pPr>
            <a:endParaRPr lang="es-ES"/>
          </a:p>
        </c:txPr>
        <c:crossAx val="82881536"/>
        <c:crosses val="autoZero"/>
        <c:lblAlgn val="ctr"/>
        <c:lblOffset val="100"/>
        <c:tickLblSkip val="1"/>
        <c:tickMarkSkip val="1"/>
      </c:catAx>
      <c:valAx>
        <c:axId val="82881536"/>
        <c:scaling>
          <c:orientation val="minMax"/>
          <c:max val="10"/>
          <c:min val="-10"/>
        </c:scaling>
        <c:axPos val="b"/>
        <c:min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%</a:t>
                </a:r>
              </a:p>
            </c:rich>
          </c:tx>
          <c:layout>
            <c:manualLayout>
              <c:xMode val="edge"/>
              <c:yMode val="edge"/>
              <c:x val="0.52754237288135508"/>
              <c:y val="0.91335740072202076"/>
            </c:manualLayout>
          </c:layout>
        </c:title>
        <c:numFmt formatCode="#0;##0" sourceLinked="0"/>
        <c:tickLblPos val="nextTo"/>
        <c:txPr>
          <a:bodyPr rot="0" vert="horz"/>
          <a:lstStyle/>
          <a:p>
            <a:pPr>
              <a:defRPr sz="1000"/>
            </a:pPr>
            <a:endParaRPr lang="es-ES"/>
          </a:p>
        </c:txPr>
        <c:crossAx val="82879616"/>
        <c:crosses val="autoZero"/>
        <c:crossBetween val="between"/>
        <c:minorUnit val="2"/>
      </c:valAx>
    </c:plotArea>
    <c:dispBlanksAs val="gap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5.5162659123055194E-2"/>
          <c:y val="0.10362694300518159"/>
          <c:w val="0.94625176803394628"/>
          <c:h val="0.53374027332313634"/>
        </c:manualLayout>
      </c:layout>
      <c:barChart>
        <c:barDir val="col"/>
        <c:grouping val="stacked"/>
        <c:ser>
          <c:idx val="0"/>
          <c:order val="0"/>
          <c:tx>
            <c:strRef>
              <c:f>Resumen!$C$3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rgbClr val="FF9900"/>
            </a:solidFill>
            <a:ln w="13524">
              <a:solidFill>
                <a:srgbClr val="000000"/>
              </a:solidFill>
              <a:prstDash val="solid"/>
            </a:ln>
          </c:spPr>
          <c:dLbls>
            <c:spPr>
              <a:noFill/>
              <a:ln w="27047">
                <a:noFill/>
              </a:ln>
            </c:spPr>
            <c:txPr>
              <a:bodyPr/>
              <a:lstStyle/>
              <a:p>
                <a:pPr>
                  <a:defRPr sz="692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s-ES"/>
              </a:p>
            </c:txPr>
            <c:dLblPos val="inEnd"/>
            <c:showVal val="1"/>
          </c:dLbls>
          <c:cat>
            <c:multiLvlStrRef>
              <c:f>Resumen!$A$4:$B$23</c:f>
              <c:multiLvlStrCache>
                <c:ptCount val="20"/>
                <c:lvl>
                  <c:pt idx="0">
                    <c:v>Indígenas</c:v>
                  </c:pt>
                  <c:pt idx="1">
                    <c:v>No indígenas</c:v>
                  </c:pt>
                  <c:pt idx="2">
                    <c:v>Indígenas</c:v>
                  </c:pt>
                  <c:pt idx="3">
                    <c:v>No indígenas</c:v>
                  </c:pt>
                  <c:pt idx="4">
                    <c:v>Indígenas</c:v>
                  </c:pt>
                  <c:pt idx="5">
                    <c:v>No indígenas</c:v>
                  </c:pt>
                  <c:pt idx="6">
                    <c:v>Indígenas</c:v>
                  </c:pt>
                  <c:pt idx="7">
                    <c:v>No indígenas</c:v>
                  </c:pt>
                  <c:pt idx="8">
                    <c:v>Indígenas</c:v>
                  </c:pt>
                  <c:pt idx="9">
                    <c:v>No indígenas</c:v>
                  </c:pt>
                  <c:pt idx="10">
                    <c:v>Indígenas</c:v>
                  </c:pt>
                  <c:pt idx="11">
                    <c:v>No indígenas</c:v>
                  </c:pt>
                  <c:pt idx="12">
                    <c:v>Indígenas</c:v>
                  </c:pt>
                  <c:pt idx="13">
                    <c:v>No indígenas</c:v>
                  </c:pt>
                  <c:pt idx="14">
                    <c:v>Indígenas</c:v>
                  </c:pt>
                  <c:pt idx="15">
                    <c:v>No indígenas</c:v>
                  </c:pt>
                  <c:pt idx="16">
                    <c:v>Indígenas</c:v>
                  </c:pt>
                  <c:pt idx="17">
                    <c:v>No indígenas</c:v>
                  </c:pt>
                  <c:pt idx="18">
                    <c:v>Indígenas</c:v>
                  </c:pt>
                  <c:pt idx="19">
                    <c:v>No indígenas</c:v>
                  </c:pt>
                </c:lvl>
                <c:lvl>
                  <c:pt idx="0">
                    <c:v>Paraguay 2002</c:v>
                  </c:pt>
                  <c:pt idx="2">
                    <c:v>Honduras 2001</c:v>
                  </c:pt>
                  <c:pt idx="4">
                    <c:v>Ecuador 2001</c:v>
                  </c:pt>
                  <c:pt idx="6">
                    <c:v>Panamá 2000</c:v>
                  </c:pt>
                  <c:pt idx="8">
                    <c:v>Costa Rica 2000</c:v>
                  </c:pt>
                  <c:pt idx="10">
                    <c:v>Guatemala 2002</c:v>
                  </c:pt>
                  <c:pt idx="12">
                    <c:v>México 2000</c:v>
                  </c:pt>
                  <c:pt idx="14">
                    <c:v>Brasil 2000</c:v>
                  </c:pt>
                  <c:pt idx="16">
                    <c:v>Bolivia 2001</c:v>
                  </c:pt>
                  <c:pt idx="18">
                    <c:v>Chile 2002</c:v>
                  </c:pt>
                </c:lvl>
              </c:multiLvlStrCache>
            </c:multiLvlStrRef>
          </c:cat>
          <c:val>
            <c:numRef>
              <c:f>Resumen!$C$4:$C$23</c:f>
              <c:numCache>
                <c:formatCode>##,###,###,###,##0.0</c:formatCode>
                <c:ptCount val="20"/>
                <c:pt idx="0">
                  <c:v>9.1416372036281892</c:v>
                </c:pt>
                <c:pt idx="1">
                  <c:v>57.547477480797163</c:v>
                </c:pt>
                <c:pt idx="2">
                  <c:v>15.366532458762061</c:v>
                </c:pt>
                <c:pt idx="3">
                  <c:v>48.313330177580156</c:v>
                </c:pt>
                <c:pt idx="4">
                  <c:v>18.042961496499355</c:v>
                </c:pt>
                <c:pt idx="5">
                  <c:v>64.289253491244779</c:v>
                </c:pt>
                <c:pt idx="6">
                  <c:v>18.296398357822252</c:v>
                </c:pt>
                <c:pt idx="7">
                  <c:v>67.056390385701178</c:v>
                </c:pt>
                <c:pt idx="8">
                  <c:v>20.951531091489763</c:v>
                </c:pt>
                <c:pt idx="9">
                  <c:v>59.764058701147235</c:v>
                </c:pt>
                <c:pt idx="10">
                  <c:v>31.989745013491099</c:v>
                </c:pt>
                <c:pt idx="11">
                  <c:v>55.984662782211934</c:v>
                </c:pt>
                <c:pt idx="12">
                  <c:v>35.837866275077225</c:v>
                </c:pt>
                <c:pt idx="13">
                  <c:v>77.272659087152732</c:v>
                </c:pt>
                <c:pt idx="14">
                  <c:v>52.211399682283599</c:v>
                </c:pt>
                <c:pt idx="15">
                  <c:v>81.354483616329219</c:v>
                </c:pt>
                <c:pt idx="16">
                  <c:v>53.425007042328033</c:v>
                </c:pt>
                <c:pt idx="17">
                  <c:v>77.245981507776889</c:v>
                </c:pt>
                <c:pt idx="18">
                  <c:v>64.777113864361397</c:v>
                </c:pt>
                <c:pt idx="19">
                  <c:v>87.642249232767369</c:v>
                </c:pt>
              </c:numCache>
            </c:numRef>
          </c:val>
        </c:ser>
        <c:ser>
          <c:idx val="1"/>
          <c:order val="1"/>
          <c:tx>
            <c:strRef>
              <c:f>Resumen!$D$3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99CC00"/>
            </a:solidFill>
            <a:ln w="1352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Pt>
            <c:idx val="16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Pt>
            <c:idx val="18"/>
            <c:spPr>
              <a:solidFill>
                <a:srgbClr val="00B050"/>
              </a:solidFill>
              <a:ln w="13524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7047">
                <a:noFill/>
              </a:ln>
            </c:spPr>
            <c:txPr>
              <a:bodyPr/>
              <a:lstStyle/>
              <a:p>
                <a:pPr>
                  <a:defRPr sz="692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s-ES"/>
              </a:p>
            </c:txPr>
            <c:dLblPos val="inEnd"/>
            <c:showVal val="1"/>
          </c:dLbls>
          <c:cat>
            <c:multiLvlStrRef>
              <c:f>Resumen!$A$4:$B$23</c:f>
              <c:multiLvlStrCache>
                <c:ptCount val="20"/>
                <c:lvl>
                  <c:pt idx="0">
                    <c:v>Indígenas</c:v>
                  </c:pt>
                  <c:pt idx="1">
                    <c:v>No indígenas</c:v>
                  </c:pt>
                  <c:pt idx="2">
                    <c:v>Indígenas</c:v>
                  </c:pt>
                  <c:pt idx="3">
                    <c:v>No indígenas</c:v>
                  </c:pt>
                  <c:pt idx="4">
                    <c:v>Indígenas</c:v>
                  </c:pt>
                  <c:pt idx="5">
                    <c:v>No indígenas</c:v>
                  </c:pt>
                  <c:pt idx="6">
                    <c:v>Indígenas</c:v>
                  </c:pt>
                  <c:pt idx="7">
                    <c:v>No indígenas</c:v>
                  </c:pt>
                  <c:pt idx="8">
                    <c:v>Indígenas</c:v>
                  </c:pt>
                  <c:pt idx="9">
                    <c:v>No indígenas</c:v>
                  </c:pt>
                  <c:pt idx="10">
                    <c:v>Indígenas</c:v>
                  </c:pt>
                  <c:pt idx="11">
                    <c:v>No indígenas</c:v>
                  </c:pt>
                  <c:pt idx="12">
                    <c:v>Indígenas</c:v>
                  </c:pt>
                  <c:pt idx="13">
                    <c:v>No indígenas</c:v>
                  </c:pt>
                  <c:pt idx="14">
                    <c:v>Indígenas</c:v>
                  </c:pt>
                  <c:pt idx="15">
                    <c:v>No indígenas</c:v>
                  </c:pt>
                  <c:pt idx="16">
                    <c:v>Indígenas</c:v>
                  </c:pt>
                  <c:pt idx="17">
                    <c:v>No indígenas</c:v>
                  </c:pt>
                  <c:pt idx="18">
                    <c:v>Indígenas</c:v>
                  </c:pt>
                  <c:pt idx="19">
                    <c:v>No indígenas</c:v>
                  </c:pt>
                </c:lvl>
                <c:lvl>
                  <c:pt idx="0">
                    <c:v>Paraguay 2002</c:v>
                  </c:pt>
                  <c:pt idx="2">
                    <c:v>Honduras 2001</c:v>
                  </c:pt>
                  <c:pt idx="4">
                    <c:v>Ecuador 2001</c:v>
                  </c:pt>
                  <c:pt idx="6">
                    <c:v>Panamá 2000</c:v>
                  </c:pt>
                  <c:pt idx="8">
                    <c:v>Costa Rica 2000</c:v>
                  </c:pt>
                  <c:pt idx="10">
                    <c:v>Guatemala 2002</c:v>
                  </c:pt>
                  <c:pt idx="12">
                    <c:v>México 2000</c:v>
                  </c:pt>
                  <c:pt idx="14">
                    <c:v>Brasil 2000</c:v>
                  </c:pt>
                  <c:pt idx="16">
                    <c:v>Bolivia 2001</c:v>
                  </c:pt>
                  <c:pt idx="18">
                    <c:v>Chile 2002</c:v>
                  </c:pt>
                </c:lvl>
              </c:multiLvlStrCache>
            </c:multiLvlStrRef>
          </c:cat>
          <c:val>
            <c:numRef>
              <c:f>Resumen!$D$4:$D$23</c:f>
              <c:numCache>
                <c:formatCode>##,###,###,###,##0.0</c:formatCode>
                <c:ptCount val="20"/>
                <c:pt idx="0">
                  <c:v>90.858362796371637</c:v>
                </c:pt>
                <c:pt idx="1">
                  <c:v>42.452522519202724</c:v>
                </c:pt>
                <c:pt idx="2">
                  <c:v>84.633467541237962</c:v>
                </c:pt>
                <c:pt idx="3">
                  <c:v>51.686669822419852</c:v>
                </c:pt>
                <c:pt idx="4">
                  <c:v>81.957038503500527</c:v>
                </c:pt>
                <c:pt idx="5">
                  <c:v>35.710746508755378</c:v>
                </c:pt>
                <c:pt idx="6">
                  <c:v>81.703601642177858</c:v>
                </c:pt>
                <c:pt idx="7">
                  <c:v>32.943609614298794</c:v>
                </c:pt>
                <c:pt idx="8">
                  <c:v>79.048468908510245</c:v>
                </c:pt>
                <c:pt idx="9">
                  <c:v>40.235941298852822</c:v>
                </c:pt>
                <c:pt idx="10">
                  <c:v>68.010254986508897</c:v>
                </c:pt>
                <c:pt idx="11">
                  <c:v>44.015337217788009</c:v>
                </c:pt>
                <c:pt idx="12">
                  <c:v>64.162133724922683</c:v>
                </c:pt>
                <c:pt idx="13">
                  <c:v>22.727340912847282</c:v>
                </c:pt>
                <c:pt idx="14">
                  <c:v>47.788600317716345</c:v>
                </c:pt>
                <c:pt idx="15">
                  <c:v>18.645516383670756</c:v>
                </c:pt>
                <c:pt idx="16">
                  <c:v>46.574992957671967</c:v>
                </c:pt>
                <c:pt idx="17">
                  <c:v>22.754018492223111</c:v>
                </c:pt>
                <c:pt idx="18">
                  <c:v>35.222886135638646</c:v>
                </c:pt>
                <c:pt idx="19">
                  <c:v>12.357750767232632</c:v>
                </c:pt>
              </c:numCache>
            </c:numRef>
          </c:val>
        </c:ser>
        <c:gapWidth val="90"/>
        <c:overlap val="100"/>
        <c:axId val="81393536"/>
        <c:axId val="81395072"/>
      </c:barChart>
      <c:catAx>
        <c:axId val="81393536"/>
        <c:scaling>
          <c:orientation val="minMax"/>
        </c:scaling>
        <c:axPos val="b"/>
        <c:numFmt formatCode="General" sourceLinked="1"/>
        <c:tickLblPos val="nextTo"/>
        <c:spPr>
          <a:ln w="338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es-ES"/>
          </a:p>
        </c:txPr>
        <c:crossAx val="81395072"/>
        <c:crosses val="autoZero"/>
        <c:auto val="1"/>
        <c:lblAlgn val="ctr"/>
        <c:lblOffset val="100"/>
        <c:tickLblSkip val="2"/>
        <c:tickMarkSkip val="1"/>
      </c:catAx>
      <c:valAx>
        <c:axId val="81395072"/>
        <c:scaling>
          <c:orientation val="minMax"/>
          <c:max val="100"/>
        </c:scaling>
        <c:axPos val="l"/>
        <c:majorGridlines>
          <c:spPr>
            <a:ln w="3381">
              <a:solidFill>
                <a:srgbClr val="000000"/>
              </a:solidFill>
              <a:prstDash val="solid"/>
            </a:ln>
          </c:spPr>
        </c:majorGridlines>
        <c:numFmt formatCode="#,##0" sourceLinked="0"/>
        <c:tickLblPos val="nextTo"/>
        <c:spPr>
          <a:ln w="33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1393536"/>
        <c:crosses val="autoZero"/>
        <c:crossBetween val="between"/>
      </c:valAx>
      <c:spPr>
        <a:solidFill>
          <a:srgbClr val="FFFFFF"/>
        </a:solidFill>
        <a:ln w="13524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44554455445544555"/>
          <c:y val="7.7720207253886174E-3"/>
          <c:w val="0.24544565259517545"/>
          <c:h val="6.2176165803108814E-2"/>
        </c:manualLayout>
      </c:layout>
      <c:spPr>
        <a:solidFill>
          <a:srgbClr val="FFFFFF"/>
        </a:solidFill>
        <a:ln w="3381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85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5-14 años</c:v>
          </c:tx>
          <c:cat>
            <c:strRef>
              <c:f>'CondicionX edad y educa'!$B$5:$B$14</c:f>
              <c:strCache>
                <c:ptCount val="10"/>
                <c:pt idx="0">
                  <c:v>Bolivia, 2001</c:v>
                </c:pt>
                <c:pt idx="1">
                  <c:v>Brasil, 2000</c:v>
                </c:pt>
                <c:pt idx="2">
                  <c:v>Chile, 2002</c:v>
                </c:pt>
                <c:pt idx="3">
                  <c:v>Costa Rica, 2000</c:v>
                </c:pt>
                <c:pt idx="4">
                  <c:v>Ecuador, 2001</c:v>
                </c:pt>
                <c:pt idx="5">
                  <c:v>Guatemala, 2002</c:v>
                </c:pt>
                <c:pt idx="6">
                  <c:v>México, 2000</c:v>
                </c:pt>
                <c:pt idx="7">
                  <c:v>Nicaragua, 2005</c:v>
                </c:pt>
                <c:pt idx="8">
                  <c:v>Panamá, 2000</c:v>
                </c:pt>
                <c:pt idx="9">
                  <c:v>Paraguay, 2002</c:v>
                </c:pt>
              </c:strCache>
            </c:strRef>
          </c:cat>
          <c:val>
            <c:numRef>
              <c:f>'CondicionX edad y educa'!$C$5:$C$14</c:f>
              <c:numCache>
                <c:formatCode>0.0</c:formatCode>
                <c:ptCount val="10"/>
                <c:pt idx="0">
                  <c:v>3.858908888308084</c:v>
                </c:pt>
                <c:pt idx="1">
                  <c:v>1.9423628597077109</c:v>
                </c:pt>
                <c:pt idx="2">
                  <c:v>4.6653128588921531</c:v>
                </c:pt>
                <c:pt idx="3">
                  <c:v>3.4917000572409846</c:v>
                </c:pt>
                <c:pt idx="4">
                  <c:v>2.3842822340521521</c:v>
                </c:pt>
                <c:pt idx="5">
                  <c:v>1.669170051785954</c:v>
                </c:pt>
                <c:pt idx="6">
                  <c:v>1.8631519050914844</c:v>
                </c:pt>
                <c:pt idx="7">
                  <c:v>0.85319296621934293</c:v>
                </c:pt>
                <c:pt idx="8">
                  <c:v>5.2237224320853795</c:v>
                </c:pt>
                <c:pt idx="9">
                  <c:v>2.7704435005548538</c:v>
                </c:pt>
              </c:numCache>
            </c:numRef>
          </c:val>
        </c:ser>
        <c:ser>
          <c:idx val="1"/>
          <c:order val="1"/>
          <c:tx>
            <c:v>15-29 años</c:v>
          </c:tx>
          <c:cat>
            <c:strRef>
              <c:f>'CondicionX edad y educa'!$B$5:$B$14</c:f>
              <c:strCache>
                <c:ptCount val="10"/>
                <c:pt idx="0">
                  <c:v>Bolivia, 2001</c:v>
                </c:pt>
                <c:pt idx="1">
                  <c:v>Brasil, 2000</c:v>
                </c:pt>
                <c:pt idx="2">
                  <c:v>Chile, 2002</c:v>
                </c:pt>
                <c:pt idx="3">
                  <c:v>Costa Rica, 2000</c:v>
                </c:pt>
                <c:pt idx="4">
                  <c:v>Ecuador, 2001</c:v>
                </c:pt>
                <c:pt idx="5">
                  <c:v>Guatemala, 2002</c:v>
                </c:pt>
                <c:pt idx="6">
                  <c:v>México, 2000</c:v>
                </c:pt>
                <c:pt idx="7">
                  <c:v>Nicaragua, 2005</c:v>
                </c:pt>
                <c:pt idx="8">
                  <c:v>Panamá, 2000</c:v>
                </c:pt>
                <c:pt idx="9">
                  <c:v>Paraguay, 2002</c:v>
                </c:pt>
              </c:strCache>
            </c:strRef>
          </c:cat>
          <c:val>
            <c:numRef>
              <c:f>'CondicionX edad y educa'!$D$5:$D$14</c:f>
              <c:numCache>
                <c:formatCode>0.0</c:formatCode>
                <c:ptCount val="10"/>
                <c:pt idx="0">
                  <c:v>9.4008906478898773</c:v>
                </c:pt>
                <c:pt idx="1">
                  <c:v>4.4061897187486814</c:v>
                </c:pt>
                <c:pt idx="2">
                  <c:v>10.250654910966741</c:v>
                </c:pt>
                <c:pt idx="3">
                  <c:v>6.4204437098722327</c:v>
                </c:pt>
                <c:pt idx="4">
                  <c:v>7.3319022163605672</c:v>
                </c:pt>
                <c:pt idx="5">
                  <c:v>3.0735850960307722</c:v>
                </c:pt>
                <c:pt idx="6">
                  <c:v>4.792789869515695</c:v>
                </c:pt>
                <c:pt idx="7">
                  <c:v>1.728856075938543</c:v>
                </c:pt>
                <c:pt idx="8">
                  <c:v>12.336993822923816</c:v>
                </c:pt>
                <c:pt idx="9">
                  <c:v>4.0388864339372486</c:v>
                </c:pt>
              </c:numCache>
            </c:numRef>
          </c:val>
        </c:ser>
        <c:ser>
          <c:idx val="2"/>
          <c:order val="2"/>
          <c:tx>
            <c:v>30 y más</c:v>
          </c:tx>
          <c:cat>
            <c:strRef>
              <c:f>'CondicionX edad y educa'!$B$5:$B$14</c:f>
              <c:strCache>
                <c:ptCount val="10"/>
                <c:pt idx="0">
                  <c:v>Bolivia, 2001</c:v>
                </c:pt>
                <c:pt idx="1">
                  <c:v>Brasil, 2000</c:v>
                </c:pt>
                <c:pt idx="2">
                  <c:v>Chile, 2002</c:v>
                </c:pt>
                <c:pt idx="3">
                  <c:v>Costa Rica, 2000</c:v>
                </c:pt>
                <c:pt idx="4">
                  <c:v>Ecuador, 2001</c:v>
                </c:pt>
                <c:pt idx="5">
                  <c:v>Guatemala, 2002</c:v>
                </c:pt>
                <c:pt idx="6">
                  <c:v>México, 2000</c:v>
                </c:pt>
                <c:pt idx="7">
                  <c:v>Nicaragua, 2005</c:v>
                </c:pt>
                <c:pt idx="8">
                  <c:v>Panamá, 2000</c:v>
                </c:pt>
                <c:pt idx="9">
                  <c:v>Paraguay, 2002</c:v>
                </c:pt>
              </c:strCache>
            </c:strRef>
          </c:cat>
          <c:val>
            <c:numRef>
              <c:f>'CondicionX edad y educa'!$E$5:$E$14</c:f>
              <c:numCache>
                <c:formatCode>0.0</c:formatCode>
                <c:ptCount val="10"/>
                <c:pt idx="0">
                  <c:v>4.4881471081316899</c:v>
                </c:pt>
                <c:pt idx="1">
                  <c:v>2.6783967309216403</c:v>
                </c:pt>
                <c:pt idx="2">
                  <c:v>4.7997496483302715</c:v>
                </c:pt>
                <c:pt idx="3">
                  <c:v>4.655493482309133</c:v>
                </c:pt>
                <c:pt idx="4">
                  <c:v>2.7193393674948614</c:v>
                </c:pt>
                <c:pt idx="5">
                  <c:v>1.8213960048901958</c:v>
                </c:pt>
                <c:pt idx="6">
                  <c:v>2.1718437260420576</c:v>
                </c:pt>
                <c:pt idx="7">
                  <c:v>1.0756448273932748</c:v>
                </c:pt>
                <c:pt idx="8">
                  <c:v>7.6076763567683168</c:v>
                </c:pt>
                <c:pt idx="9">
                  <c:v>3.2501984375652757</c:v>
                </c:pt>
              </c:numCache>
            </c:numRef>
          </c:val>
        </c:ser>
        <c:axId val="72805760"/>
        <c:axId val="31147136"/>
      </c:barChart>
      <c:catAx>
        <c:axId val="72805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31147136"/>
        <c:crosses val="autoZero"/>
        <c:auto val="1"/>
        <c:lblAlgn val="ctr"/>
        <c:lblOffset val="100"/>
      </c:catAx>
      <c:valAx>
        <c:axId val="31147136"/>
        <c:scaling>
          <c:orientation val="minMax"/>
        </c:scaling>
        <c:axPos val="l"/>
        <c:majorGridlines/>
        <c:numFmt formatCode="0.0" sourceLinked="1"/>
        <c:tickLblPos val="nextTo"/>
        <c:crossAx val="728057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es-ES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0.2037</cdr:x>
      <cdr:y>0.1072</cdr:y>
    </cdr:from>
    <cdr:to>
      <cdr:x>0.4332</cdr:x>
      <cdr:y>0.2192</cdr:y>
    </cdr:to>
    <cdr:sp macro="" textlink="">
      <cdr:nvSpPr>
        <cdr:cNvPr id="31745" name="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8200" y="278854"/>
          <a:ext cx="944347" cy="2913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Males</a:t>
          </a:r>
          <a:endParaRPr lang="es-E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0.62725</cdr:x>
      <cdr:y>0.1085</cdr:y>
    </cdr:from>
    <cdr:to>
      <cdr:x>0.905</cdr:x>
      <cdr:y>0.2205</cdr:y>
    </cdr:to>
    <cdr:sp macro="" textlink="">
      <cdr:nvSpPr>
        <cdr:cNvPr id="317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99258" y="329260"/>
          <a:ext cx="1187500" cy="2248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400" b="1" i="0" u="none" strike="noStrike" baseline="0" dirty="0" err="1" smtClean="0">
              <a:solidFill>
                <a:srgbClr val="000000"/>
              </a:solidFill>
              <a:latin typeface="Arial"/>
              <a:cs typeface="Arial"/>
            </a:rPr>
            <a:t>Females</a:t>
          </a:r>
          <a:endParaRPr lang="es-E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0.20245</cdr:x>
      <cdr:y>0.15842</cdr:y>
    </cdr:from>
    <cdr:to>
      <cdr:x>0.43055</cdr:x>
      <cdr:y>0.27334</cdr:y>
    </cdr:to>
    <cdr:sp macro="" textlink="">
      <cdr:nvSpPr>
        <cdr:cNvPr id="4" name="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8200" y="401638"/>
          <a:ext cx="944347" cy="2913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36576" bIns="0" anchor="t" upright="1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s-E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Males</a:t>
          </a:r>
          <a:endParaRPr lang="es-E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0.68098</cdr:x>
      <cdr:y>0.15842</cdr:y>
    </cdr:from>
    <cdr:to>
      <cdr:x>0.95703</cdr:x>
      <cdr:y>0.27334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19400" y="401638"/>
          <a:ext cx="1142886" cy="2913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</cdr:spPr>
      <cdr:txBody>
        <a:bodyPr xmlns:a="http://schemas.openxmlformats.org/drawingml/2006/main" wrap="square" lIns="36576" tIns="27432" rIns="36576" bIns="0" anchor="t" upright="1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s-ES" sz="1400" b="1" i="0" u="none" strike="noStrike" baseline="0" dirty="0" err="1" smtClean="0">
              <a:solidFill>
                <a:srgbClr val="000000"/>
              </a:solidFill>
              <a:latin typeface="Arial"/>
              <a:cs typeface="Arial"/>
            </a:rPr>
            <a:t>Females</a:t>
          </a:r>
          <a:endParaRPr lang="es-ES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EC1AA-6CAA-4477-9481-F34D06C7A58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9A76C-A571-4B03-BD89-34AD00D144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celade</a:t>
            </a:r>
          </a:p>
        </p:txBody>
      </p:sp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9A18F-93D3-41DE-AD56-7F7718B5B496}" type="slidenum">
              <a:rPr lang="en-US" smtClean="0">
                <a:latin typeface="Times"/>
              </a:rPr>
              <a:pPr/>
              <a:t>1</a:t>
            </a:fld>
            <a:endParaRPr lang="en-US" smtClean="0">
              <a:latin typeface="Time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C7EA3-7004-4733-8E50-084244FA528C}" type="slidenum">
              <a:rPr lang="es-ES"/>
              <a:pPr/>
              <a:t>17</a:t>
            </a:fld>
            <a:endParaRPr lang="es-E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celade</a:t>
            </a:r>
          </a:p>
        </p:txBody>
      </p:sp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861B0-2740-4971-BCF3-0AC77226D840}" type="slidenum">
              <a:rPr lang="en-US" smtClean="0">
                <a:latin typeface="Times"/>
              </a:rPr>
              <a:pPr/>
              <a:t>2</a:t>
            </a:fld>
            <a:endParaRPr lang="en-US" smtClean="0">
              <a:latin typeface="Time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36CD5-166D-48C5-A6A1-6A47D30A3A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6275"/>
            <a:ext cx="4608512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975" y="4357688"/>
            <a:ext cx="6496050" cy="4471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es-AR" sz="1000" smtClean="0"/>
              <a:t>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All countries use self-identification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criteria, except Peru.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0" dirty="0" smtClean="0">
                <a:latin typeface="Times New Roman" pitchFamily="18" charset="0"/>
                <a:cs typeface="Times New Roman" pitchFamily="18" charset="0"/>
              </a:rPr>
              <a:t>What do we measure using  Self-identification?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Semantic problem: diversity in the formulation of questions and their response categories </a:t>
            </a:r>
          </a:p>
          <a:p>
            <a:r>
              <a:rPr lang="en-US" dirty="0" smtClean="0"/>
              <a:t>Sense of belonging: whether the person belongs to an indigenous people, indigenous group, or indigenous ethnicity (the term changes in each country, usually mention people [pueblo];  culture. </a:t>
            </a:r>
          </a:p>
          <a:p>
            <a:r>
              <a:rPr lang="en-US" dirty="0" smtClean="0"/>
              <a:t>Included along with identification of ethnic and racial categories. </a:t>
            </a:r>
          </a:p>
          <a:p>
            <a:r>
              <a:rPr lang="en-US" dirty="0" smtClean="0"/>
              <a:t>Only racial dimension through use of perceived </a:t>
            </a:r>
            <a:r>
              <a:rPr lang="en-US" dirty="0" err="1" smtClean="0"/>
              <a:t>phenotypical</a:t>
            </a:r>
            <a:r>
              <a:rPr lang="en-US" dirty="0" smtClean="0"/>
              <a:t> categories.</a:t>
            </a:r>
          </a:p>
          <a:p>
            <a:endParaRPr lang="en-US" dirty="0" smtClean="0"/>
          </a:p>
          <a:p>
            <a:r>
              <a:rPr lang="en-US" dirty="0" smtClean="0"/>
              <a:t>Difficulties in measuring progress:  socio-historical context  and methodological issues (changes in the questions and their impact on capturing the indigenous populations and therefore, on indicators).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9A76C-A571-4B03-BD89-34AD00D144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E9372-9BB3-4978-8C62-3C738FEB32D2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dirty="0" smtClean="0"/>
              <a:t>	</a:t>
            </a:r>
            <a:endParaRPr lang="es-ES" i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E9372-9BB3-4978-8C62-3C738FEB32D2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i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B7F83-73D2-49D7-8EB2-0199672BC917}" type="slidenum">
              <a:rPr lang="es-ES"/>
              <a:pPr/>
              <a:t>9</a:t>
            </a:fld>
            <a:endParaRPr lang="es-E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94989-83E6-4154-9270-7540F9F19B65}" type="slidenum">
              <a:rPr lang="es-ES" smtClean="0"/>
              <a:pPr>
                <a:defRPr/>
              </a:pPr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999BE-DA60-45E4-9DED-05CAC69BFE1B}" type="slidenum">
              <a:rPr lang="en-US"/>
              <a:pPr/>
              <a:t>15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8E90-FD26-477D-AC1A-457591938F2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E2F8B-7CE6-4E2B-B3D0-6B6428BD97D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D4BF-6F2A-4149-AF4A-C802A9A67E7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2809F-69BB-4BCC-BB82-364467701BB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1743-E3DD-431E-8D90-A2F74C82086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2618-FD7E-4779-BE57-2CDD65920BC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9615-818F-4122-A891-08BFC46DC91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B02B-A8CD-4254-A1E7-CBA5D5EE0DC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249B-01B8-4531-8579-D1410480D99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0A97-2131-4E23-9185-C65B1AC321F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BC9B-7DC5-4B2E-B882-F4159CA6C9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77813"/>
            <a:ext cx="8686800" cy="6351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77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600200"/>
            <a:ext cx="8763000" cy="4114800"/>
          </a:xfrm>
        </p:spPr>
        <p:txBody>
          <a:bodyPr/>
          <a:lstStyle/>
          <a:p>
            <a:pPr lvl="0"/>
            <a:endParaRPr lang="es-CL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F91D-6BEE-469F-A159-C43E54A604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CDEA-9C95-43D2-B044-8B53DD7589D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B9FFD-7B97-4BA0-B228-51FA05C48A4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C31E4-D0FC-4242-8942-D5C66408A7D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5B8B-CC43-42CF-B787-57B0EB2234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E330-B159-49A6-A068-09C29D6DD48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4ECD-3612-467A-AE47-15EC186E225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086D-2A99-4C5C-8852-A2FF9693C9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47E6-D76B-4E92-A82B-87099348724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5EA7-76D5-4FAF-A686-7CAFCE6FB72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3D72E-DD0C-4983-89B7-08FCDD0594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ESP Alicia Barcena portada generica 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C6933C-4D68-455C-B405-67D871FC39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3319" name="Picture 13" descr="PPT ESP Alicia Barcena interi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8382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97" r:id="rId12"/>
    <p:sldLayoutId id="21474836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187558-CCEE-445A-B787-B4842737F20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26631" name="Picture 11" descr="PPT ESP Alicia Barcena cierr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938" y="0"/>
            <a:ext cx="9159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Hoja_de_c_lculo_de_Microsoft_Office_Excel_97-20034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hyperlink" Target="http://www.cepal.org/celade/indigenas" TargetMode="Externa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1400" y="381000"/>
            <a:ext cx="51816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s-ES" sz="3200" b="1" dirty="0" err="1" smtClean="0">
                <a:solidFill>
                  <a:srgbClr val="3333CC"/>
                </a:solidFill>
                <a:latin typeface="Times"/>
              </a:rPr>
              <a:t>Indigenous</a:t>
            </a:r>
            <a:r>
              <a:rPr lang="es-ES" sz="3200" b="1" dirty="0" smtClean="0">
                <a:solidFill>
                  <a:srgbClr val="3333CC"/>
                </a:solidFill>
                <a:latin typeface="Times"/>
              </a:rPr>
              <a:t> </a:t>
            </a:r>
            <a:r>
              <a:rPr lang="es-ES" sz="3200" b="1" dirty="0" err="1" smtClean="0">
                <a:solidFill>
                  <a:srgbClr val="3333CC"/>
                </a:solidFill>
                <a:latin typeface="Times"/>
              </a:rPr>
              <a:t>Peoples</a:t>
            </a:r>
            <a:r>
              <a:rPr lang="es-ES" sz="3200" b="1" dirty="0" smtClean="0">
                <a:solidFill>
                  <a:srgbClr val="3333CC"/>
                </a:solidFill>
                <a:latin typeface="Times"/>
              </a:rPr>
              <a:t> and </a:t>
            </a:r>
            <a:r>
              <a:rPr lang="es-ES" sz="3200" b="1" dirty="0" err="1" smtClean="0">
                <a:solidFill>
                  <a:srgbClr val="3333CC"/>
                </a:solidFill>
                <a:latin typeface="Times"/>
              </a:rPr>
              <a:t>Population</a:t>
            </a:r>
            <a:r>
              <a:rPr lang="es-ES" sz="3200" b="1" dirty="0" smtClean="0">
                <a:solidFill>
                  <a:srgbClr val="3333CC"/>
                </a:solidFill>
                <a:latin typeface="Times"/>
              </a:rPr>
              <a:t> Dynamics in </a:t>
            </a:r>
            <a:r>
              <a:rPr lang="es-ES" sz="3200" b="1" dirty="0" err="1" smtClean="0">
                <a:solidFill>
                  <a:srgbClr val="3333CC"/>
                </a:solidFill>
                <a:latin typeface="Times"/>
              </a:rPr>
              <a:t>Latin</a:t>
            </a:r>
            <a:r>
              <a:rPr lang="es-ES" sz="3200" b="1" dirty="0" smtClean="0">
                <a:solidFill>
                  <a:srgbClr val="3333CC"/>
                </a:solidFill>
                <a:latin typeface="Times"/>
              </a:rPr>
              <a:t> </a:t>
            </a:r>
            <a:r>
              <a:rPr lang="es-ES" sz="3200" b="1" dirty="0" err="1" smtClean="0">
                <a:solidFill>
                  <a:srgbClr val="3333CC"/>
                </a:solidFill>
                <a:latin typeface="Times"/>
              </a:rPr>
              <a:t>America</a:t>
            </a:r>
            <a:endParaRPr lang="en-US" sz="3200" b="1" dirty="0" smtClean="0">
              <a:solidFill>
                <a:srgbClr val="3333CC"/>
              </a:solidFill>
              <a:latin typeface="Times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733800" y="4876800"/>
            <a:ext cx="4495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sz="1400" dirty="0" smtClean="0">
                <a:solidFill>
                  <a:srgbClr val="0066CC"/>
                </a:solidFill>
              </a:rPr>
              <a:t>New York, </a:t>
            </a:r>
            <a:r>
              <a:rPr lang="es-ES" sz="1400" dirty="0" err="1" smtClean="0">
                <a:solidFill>
                  <a:srgbClr val="0066CC"/>
                </a:solidFill>
              </a:rPr>
              <a:t>November</a:t>
            </a:r>
            <a:r>
              <a:rPr lang="es-ES" sz="1400" dirty="0" smtClean="0">
                <a:solidFill>
                  <a:srgbClr val="0066CC"/>
                </a:solidFill>
              </a:rPr>
              <a:t>  21 – 23rd, 2011 </a:t>
            </a:r>
            <a:endParaRPr lang="es-PA" sz="1400" dirty="0" smtClean="0">
              <a:solidFill>
                <a:srgbClr val="0066CC"/>
              </a:solidFill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352800" y="4114800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0066CC"/>
                </a:solidFill>
                <a:latin typeface="Times"/>
              </a:rPr>
              <a:t>2011 Annual Meeting of the  UN Inter- Agency Support Group on Indigenous Peoples Issues</a:t>
            </a:r>
            <a:endParaRPr lang="en-US" sz="2000" dirty="0">
              <a:solidFill>
                <a:srgbClr val="0066CC"/>
              </a:solidFill>
              <a:latin typeface="Times"/>
            </a:endParaRPr>
          </a:p>
        </p:txBody>
      </p:sp>
      <p:pic>
        <p:nvPicPr>
          <p:cNvPr id="8" name="7 Imagen" descr="UNFP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7832" y="5562600"/>
            <a:ext cx="1801368" cy="843074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33800" y="2057400"/>
            <a:ext cx="44958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Fabiana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s-E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Popolo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 smtClean="0">
                <a:solidFill>
                  <a:srgbClr val="0066CC"/>
                </a:solidFill>
                <a:latin typeface="+mn-lt"/>
              </a:rPr>
              <a:t>CELADE-</a:t>
            </a:r>
            <a:r>
              <a:rPr lang="es-ES" sz="1400" kern="0" dirty="0" err="1" smtClean="0">
                <a:solidFill>
                  <a:srgbClr val="0066CC"/>
                </a:solidFill>
                <a:latin typeface="+mn-lt"/>
              </a:rPr>
              <a:t>Population</a:t>
            </a:r>
            <a:r>
              <a:rPr lang="es-ES" sz="1400" kern="0" dirty="0" smtClean="0">
                <a:solidFill>
                  <a:srgbClr val="0066CC"/>
                </a:solidFill>
                <a:latin typeface="+mn-lt"/>
              </a:rPr>
              <a:t> </a:t>
            </a:r>
            <a:r>
              <a:rPr lang="es-ES" sz="1400" kern="0" dirty="0" err="1" smtClean="0">
                <a:solidFill>
                  <a:srgbClr val="0066CC"/>
                </a:solidFill>
                <a:latin typeface="+mn-lt"/>
              </a:rPr>
              <a:t>Division</a:t>
            </a:r>
            <a:endParaRPr lang="es-ES" sz="1400" kern="0" dirty="0" smtClean="0">
              <a:solidFill>
                <a:srgbClr val="0066CC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ECLAC</a:t>
            </a:r>
            <a:endParaRPr kumimoji="0" lang="es-PA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2286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6075" marR="0" lvl="0" indent="-346075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Fertility</a:t>
            </a:r>
            <a:endParaRPr kumimoji="0" lang="es-AR" sz="4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759585"/>
            <a:ext cx="7315200" cy="4717415"/>
          </a:xfrm>
          <a:noFill/>
          <a:ln/>
        </p:spPr>
      </p:pic>
      <p:sp>
        <p:nvSpPr>
          <p:cNvPr id="8" name="7 CuadroTexto"/>
          <p:cNvSpPr txBox="1"/>
          <p:nvPr/>
        </p:nvSpPr>
        <p:spPr>
          <a:xfrm>
            <a:off x="1600200" y="121920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/>
              <a:t>Total </a:t>
            </a:r>
            <a:r>
              <a:rPr lang="es-ES" sz="2200" dirty="0" err="1" smtClean="0"/>
              <a:t>fertility</a:t>
            </a:r>
            <a:r>
              <a:rPr lang="es-ES" sz="2200" dirty="0" smtClean="0"/>
              <a:t> </a:t>
            </a:r>
            <a:r>
              <a:rPr lang="es-ES" sz="2200" dirty="0" err="1" smtClean="0"/>
              <a:t>rate</a:t>
            </a:r>
            <a:r>
              <a:rPr lang="es-ES" sz="2200" dirty="0" smtClean="0"/>
              <a:t>, 2000 </a:t>
            </a:r>
            <a:r>
              <a:rPr lang="es-ES" sz="2200" dirty="0" err="1" smtClean="0"/>
              <a:t>census</a:t>
            </a:r>
            <a:r>
              <a:rPr lang="es-ES" sz="2200" dirty="0" smtClean="0"/>
              <a:t> </a:t>
            </a:r>
            <a:r>
              <a:rPr lang="es-ES" sz="2200" dirty="0" err="1" smtClean="0"/>
              <a:t>decade</a:t>
            </a:r>
            <a:r>
              <a:rPr lang="es-ES" sz="2200" dirty="0" smtClean="0"/>
              <a:t> 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7" y="1295400"/>
            <a:ext cx="8856663" cy="53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838200" y="304800"/>
            <a:ext cx="784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2200" b="1" dirty="0" smtClean="0">
                <a:solidFill>
                  <a:srgbClr val="0033CC"/>
                </a:solidFill>
                <a:latin typeface="+mn-lt"/>
              </a:rPr>
              <a:t>Percentage of youth (15-19 years old) that are mothers, rural areas, 2000 census decade</a:t>
            </a:r>
            <a:endParaRPr lang="en-AU" sz="2200" b="1" dirty="0">
              <a:solidFill>
                <a:srgbClr val="0033CC"/>
              </a:solidFill>
              <a:latin typeface="+mn-lt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rot="16200000" flipH="1">
            <a:off x="1762919" y="3140869"/>
            <a:ext cx="360362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6200000" flipH="1">
            <a:off x="2123281" y="3069432"/>
            <a:ext cx="360363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6200000" flipH="1">
            <a:off x="3132137" y="3429001"/>
            <a:ext cx="358775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H="1">
            <a:off x="3347244" y="2924969"/>
            <a:ext cx="360362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82000" cy="1143000"/>
          </a:xfrm>
        </p:spPr>
        <p:txBody>
          <a:bodyPr/>
          <a:lstStyle/>
          <a:p>
            <a:r>
              <a:rPr lang="es-ES" sz="3000" dirty="0" smtClean="0"/>
              <a:t>Recuperación demográfica y fecundidad: entre derechos individuales y colectivos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94657" y="1989138"/>
          <a:ext cx="8496943" cy="2736306"/>
        </p:xfrm>
        <a:graphic>
          <a:graphicData uri="http://schemas.openxmlformats.org/drawingml/2006/table">
            <a:tbl>
              <a:tblPr/>
              <a:tblGrid>
                <a:gridCol w="1313114"/>
                <a:gridCol w="1313114"/>
                <a:gridCol w="1313114"/>
                <a:gridCol w="1313114"/>
                <a:gridCol w="1559323"/>
                <a:gridCol w="1685164"/>
              </a:tblGrid>
              <a:tr h="39090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noProof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Parque</a:t>
                      </a:r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i="0" u="none" strike="noStrike" noProof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Indígena</a:t>
                      </a:r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Xingu, Brazil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81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Indigenous</a:t>
                      </a:r>
                      <a:r>
                        <a:rPr lang="en-US" sz="220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People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Indigenous</a:t>
                      </a:r>
                      <a:r>
                        <a:rPr lang="en-US" sz="220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Population / year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fertility rate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Median Age at first</a:t>
                      </a:r>
                      <a:r>
                        <a:rPr lang="en-US" sz="220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child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noProof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Yudjá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1842</a:t>
                      </a:r>
                      <a:endParaRPr lang="en-US" sz="2200" b="0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1967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2007</a:t>
                      </a:r>
                      <a:endParaRPr lang="en-US" sz="2200" b="0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2000-2007</a:t>
                      </a:r>
                      <a:endParaRPr lang="en-US" sz="2200" b="0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2000-2007</a:t>
                      </a:r>
                      <a:endParaRPr lang="en-US" sz="2200" b="0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2200" b="1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2200" b="1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en-US" sz="2200" b="1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en-US" sz="2200" b="1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909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noProof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Ikpeng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1960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1 968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2000-2007</a:t>
                      </a:r>
                      <a:endParaRPr lang="en-US" sz="2200" b="0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2000-2007</a:t>
                      </a:r>
                      <a:endParaRPr lang="en-US" sz="2200" b="0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130-150</a:t>
                      </a:r>
                      <a:endParaRPr lang="en-US" sz="2200" b="1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200" b="1" i="0" u="none" strike="noStrike" noProof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371600" y="5105400"/>
            <a:ext cx="44656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dirty="0" err="1" smtClean="0">
                <a:latin typeface="+mn-lt"/>
              </a:rPr>
              <a:t>Source</a:t>
            </a:r>
            <a:r>
              <a:rPr lang="es-ES" sz="1600" dirty="0" smtClean="0">
                <a:latin typeface="+mn-lt"/>
              </a:rPr>
              <a:t>: </a:t>
            </a:r>
            <a:r>
              <a:rPr lang="es-ES" sz="1600" dirty="0" err="1">
                <a:latin typeface="+mn-lt"/>
              </a:rPr>
              <a:t>Pagliaro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smtClean="0">
                <a:latin typeface="+mn-lt"/>
              </a:rPr>
              <a:t>et </a:t>
            </a:r>
            <a:r>
              <a:rPr lang="es-ES" sz="1600" dirty="0" err="1" smtClean="0">
                <a:latin typeface="+mn-lt"/>
              </a:rPr>
              <a:t>all</a:t>
            </a:r>
            <a:r>
              <a:rPr lang="es-ES" sz="1600" dirty="0" smtClean="0">
                <a:latin typeface="+mn-lt"/>
              </a:rPr>
              <a:t> (2010)</a:t>
            </a:r>
            <a:endParaRPr lang="es-ES" sz="16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1371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344488">
              <a:spcBef>
                <a:spcPct val="20000"/>
              </a:spcBef>
              <a:spcAft>
                <a:spcPct val="50000"/>
              </a:spcAft>
            </a:pPr>
            <a:r>
              <a:rPr lang="es-CL" sz="2200">
                <a:latin typeface="Verdana" pitchFamily="34" charset="0"/>
              </a:rPr>
              <a:t>   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990600" y="1046202"/>
            <a:ext cx="7777163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000" dirty="0" err="1" smtClean="0">
                <a:latin typeface="Times New Roman" pitchFamily="18" charset="0"/>
                <a:cs typeface="Times New Roman" pitchFamily="18" charset="0"/>
              </a:rPr>
              <a:t>Infant</a:t>
            </a:r>
            <a:r>
              <a:rPr lang="es-A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3000" dirty="0" err="1" smtClean="0">
                <a:latin typeface="Times New Roman" pitchFamily="18" charset="0"/>
                <a:cs typeface="Times New Roman" pitchFamily="18" charset="0"/>
              </a:rPr>
              <a:t>mortality</a:t>
            </a:r>
            <a:r>
              <a:rPr lang="es-A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3000" dirty="0" err="1" smtClean="0"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s-AR" sz="3000" dirty="0" smtClean="0">
                <a:latin typeface="Times New Roman" pitchFamily="18" charset="0"/>
                <a:cs typeface="Times New Roman" pitchFamily="18" charset="0"/>
              </a:rPr>
              <a:t> (per </a:t>
            </a:r>
            <a:r>
              <a:rPr lang="es-AR" sz="3000" dirty="0" err="1" smtClean="0"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es-AR" sz="3000" dirty="0" smtClean="0">
                <a:latin typeface="Times New Roman" pitchFamily="18" charset="0"/>
                <a:cs typeface="Times New Roman" pitchFamily="18" charset="0"/>
              </a:rPr>
              <a:t>), 2000 </a:t>
            </a:r>
            <a:r>
              <a:rPr lang="es-AR" sz="3000" dirty="0" err="1" smtClean="0">
                <a:latin typeface="Times New Roman" pitchFamily="18" charset="0"/>
                <a:cs typeface="Times New Roman" pitchFamily="18" charset="0"/>
              </a:rPr>
              <a:t>census</a:t>
            </a:r>
            <a:endParaRPr lang="es-A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8358187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90600" y="2286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6075" marR="0" lvl="0" indent="-346075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Mortality</a:t>
            </a:r>
            <a:endParaRPr kumimoji="0" lang="es-AR" sz="4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1371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344488">
              <a:spcBef>
                <a:spcPct val="20000"/>
              </a:spcBef>
              <a:spcAft>
                <a:spcPct val="50000"/>
              </a:spcAft>
            </a:pPr>
            <a:r>
              <a:rPr lang="es-CL" sz="2200">
                <a:latin typeface="Verdana" pitchFamily="34" charset="0"/>
              </a:rPr>
              <a:t>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9200" y="2133600"/>
            <a:ext cx="708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6075" marR="0" lvl="0" indent="-346075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Spatial distribution, </a:t>
            </a:r>
            <a:r>
              <a:rPr lang="en-US" sz="4000" b="1" kern="0" dirty="0" smtClean="0">
                <a:solidFill>
                  <a:srgbClr val="3333CC"/>
                </a:solidFill>
                <a:latin typeface="+mj-lt"/>
                <a:ea typeface="+mj-ea"/>
                <a:cs typeface="+mj-cs"/>
              </a:rPr>
              <a:t>internal and international migration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69708"/>
          <a:ext cx="8702781" cy="508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762000" y="152400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Population distribution according to urban-rural </a:t>
            </a:r>
            <a:r>
              <a:rPr lang="en-US" sz="2800" dirty="0" smtClean="0"/>
              <a:t>residence, indigenous-non indigenous</a:t>
            </a:r>
            <a:endParaRPr lang="en-US" sz="2800" dirty="0"/>
          </a:p>
        </p:txBody>
      </p:sp>
      <p:sp>
        <p:nvSpPr>
          <p:cNvPr id="9" name="8 Elipse"/>
          <p:cNvSpPr/>
          <p:nvPr/>
        </p:nvSpPr>
        <p:spPr>
          <a:xfrm>
            <a:off x="6400800" y="5410200"/>
            <a:ext cx="2743200" cy="990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Percentage of  indigenous migrants between major administrative divisions in the five years prior to the census, by age groups</a:t>
            </a:r>
            <a:endParaRPr lang="es-ES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1295400" y="1600200"/>
          <a:ext cx="7056784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9" name="Object 5"/>
          <p:cNvGraphicFramePr>
            <a:graphicFrameLocks noChangeAspect="1"/>
          </p:cNvGraphicFramePr>
          <p:nvPr>
            <p:ph/>
          </p:nvPr>
        </p:nvGraphicFramePr>
        <p:xfrm>
          <a:off x="1054100" y="1828800"/>
          <a:ext cx="7858125" cy="4535488"/>
        </p:xfrm>
        <a:graphic>
          <a:graphicData uri="http://schemas.openxmlformats.org/presentationml/2006/ole">
            <p:oleObj spid="_x0000_s69634" name="Worksheet" r:id="rId4" imgW="6172198" imgH="3562313" progId="Excel.Sheet.8">
              <p:embed/>
            </p:oleObj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1143000" y="457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Percentage of indigenous and non-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indigenou</a:t>
            </a:r>
            <a:r>
              <a:rPr lang="en-US" sz="2000" b="1" kern="0" dirty="0" smtClean="0">
                <a:solidFill>
                  <a:srgbClr val="0033CC"/>
                </a:solidFill>
                <a:latin typeface="+mn-lt"/>
              </a:rPr>
              <a:t>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immigrant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born in bordering or other countries, by country of residence, 2000 census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decade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CuadroTexto"/>
          <p:cNvSpPr txBox="1">
            <a:spLocks noChangeArrowheads="1"/>
          </p:cNvSpPr>
          <p:nvPr/>
        </p:nvSpPr>
        <p:spPr bwMode="auto">
          <a:xfrm>
            <a:off x="2209800" y="221159"/>
            <a:ext cx="518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33CC"/>
                </a:solidFill>
                <a:latin typeface="+mj-lt"/>
              </a:rPr>
              <a:t>Data Bank PIAALC</a:t>
            </a:r>
            <a:endParaRPr lang="es-ES" sz="44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8435" name="Picture 4" descr="E:\celade_02.jpg"/>
          <p:cNvPicPr>
            <a:picLocks noChangeAspect="1" noChangeArrowheads="1"/>
          </p:cNvPicPr>
          <p:nvPr/>
        </p:nvPicPr>
        <p:blipFill>
          <a:blip r:embed="rId2" cstate="print"/>
          <a:srcRect t="43111" b="2573"/>
          <a:stretch>
            <a:fillRect/>
          </a:stretch>
        </p:blipFill>
        <p:spPr bwMode="auto">
          <a:xfrm>
            <a:off x="1606550" y="2667000"/>
            <a:ext cx="6394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E:\celade_02.jpg"/>
          <p:cNvPicPr>
            <a:picLocks noChangeAspect="1" noChangeArrowheads="1"/>
          </p:cNvPicPr>
          <p:nvPr/>
        </p:nvPicPr>
        <p:blipFill>
          <a:blip r:embed="rId2" cstate="print"/>
          <a:srcRect b="81037"/>
          <a:stretch>
            <a:fillRect/>
          </a:stretch>
        </p:blipFill>
        <p:spPr bwMode="auto">
          <a:xfrm>
            <a:off x="1981200" y="1219200"/>
            <a:ext cx="5791200" cy="127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514600"/>
            <a:ext cx="7086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Thank you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62200" y="3886200"/>
            <a:ext cx="4876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50000"/>
              </a:spcAft>
              <a:defRPr/>
            </a:pPr>
            <a:r>
              <a:rPr lang="es-CL" sz="2200" kern="0" dirty="0">
                <a:solidFill>
                  <a:srgbClr val="0033CC"/>
                </a:solidFill>
                <a:latin typeface="+mn-lt"/>
                <a:cs typeface="+mn-cs"/>
                <a:hlinkClick r:id="rId2"/>
              </a:rPr>
              <a:t>www.cepal.org/celade/indigenas</a:t>
            </a:r>
            <a:endParaRPr lang="es-CL" sz="2200" kern="0" dirty="0">
              <a:solidFill>
                <a:srgbClr val="0033CC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spcAft>
                <a:spcPct val="50000"/>
              </a:spcAft>
              <a:defRPr/>
            </a:pPr>
            <a:endParaRPr lang="es-CL" sz="22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94138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7" y="3657600"/>
            <a:ext cx="9874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3657600"/>
            <a:ext cx="72548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6" cstate="print"/>
          <a:srcRect t="6561" r="10001" b="10181"/>
          <a:stretch>
            <a:fillRect/>
          </a:stretch>
        </p:blipFill>
        <p:spPr bwMode="auto">
          <a:xfrm>
            <a:off x="7924800" y="5257800"/>
            <a:ext cx="1073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4" descr="poblacion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648200"/>
            <a:ext cx="896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7" y="4038600"/>
            <a:ext cx="703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637" y="4114800"/>
            <a:ext cx="1050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1" descr="portada abierta AZUL liviana"/>
          <p:cNvPicPr>
            <a:picLocks noChangeAspect="1" noChangeArrowheads="1"/>
          </p:cNvPicPr>
          <p:nvPr/>
        </p:nvPicPr>
        <p:blipFill>
          <a:blip r:embed="rId10" cstate="print"/>
          <a:srcRect l="49828"/>
          <a:stretch>
            <a:fillRect/>
          </a:stretch>
        </p:blipFill>
        <p:spPr bwMode="auto">
          <a:xfrm>
            <a:off x="935037" y="4419600"/>
            <a:ext cx="9779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3" descr="NARANJAOCRE, Salud materno infantil"/>
          <p:cNvPicPr>
            <a:picLocks noChangeAspect="1" noChangeArrowheads="1"/>
          </p:cNvPicPr>
          <p:nvPr/>
        </p:nvPicPr>
        <p:blipFill>
          <a:blip r:embed="rId11" cstate="print"/>
          <a:srcRect l="49828"/>
          <a:stretch>
            <a:fillRect/>
          </a:stretch>
        </p:blipFill>
        <p:spPr bwMode="auto">
          <a:xfrm>
            <a:off x="1087437" y="4876800"/>
            <a:ext cx="9779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4" descr="portada abierta ROSADA liviana"/>
          <p:cNvPicPr>
            <a:picLocks noChangeAspect="1" noChangeArrowheads="1"/>
          </p:cNvPicPr>
          <p:nvPr/>
        </p:nvPicPr>
        <p:blipFill>
          <a:blip r:embed="rId12" cstate="print"/>
          <a:srcRect l="50230"/>
          <a:stretch>
            <a:fillRect/>
          </a:stretch>
        </p:blipFill>
        <p:spPr bwMode="auto">
          <a:xfrm>
            <a:off x="1316037" y="5257800"/>
            <a:ext cx="9683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6" descr="seminariosn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8300" y="4800600"/>
            <a:ext cx="977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3" descr="F:\DCIM\100_FUJI\DSCF0176.JPG"/>
          <p:cNvPicPr>
            <a:picLocks noChangeAspect="1" noChangeArrowheads="1"/>
          </p:cNvPicPr>
          <p:nvPr/>
        </p:nvPicPr>
        <p:blipFill>
          <a:blip r:embed="rId14" cstate="print">
            <a:lum bright="26000"/>
          </a:blip>
          <a:srcRect l="12685" t="13786" r="8041" b="5215"/>
          <a:stretch>
            <a:fillRect/>
          </a:stretch>
        </p:blipFill>
        <p:spPr bwMode="auto">
          <a:xfrm>
            <a:off x="6899275" y="5334000"/>
            <a:ext cx="9493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" descr="F:\DCIM\100_FUJI\DSCF0173.JPG"/>
          <p:cNvPicPr>
            <a:picLocks noChangeAspect="1" noChangeArrowheads="1"/>
          </p:cNvPicPr>
          <p:nvPr/>
        </p:nvPicPr>
        <p:blipFill>
          <a:blip r:embed="rId15" cstate="print"/>
          <a:srcRect l="49219" t="14583" r="8594" b="4166"/>
          <a:stretch>
            <a:fillRect/>
          </a:stretch>
        </p:blipFill>
        <p:spPr bwMode="auto">
          <a:xfrm>
            <a:off x="0" y="5410200"/>
            <a:ext cx="752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9"/>
          <p:cNvPicPr>
            <a:picLocks noChangeAspect="1" noChangeArrowheads="1"/>
          </p:cNvPicPr>
          <p:nvPr/>
        </p:nvPicPr>
        <p:blipFill>
          <a:blip r:embed="rId16" cstate="print"/>
          <a:srcRect l="14285" r="14285"/>
          <a:stretch>
            <a:fillRect/>
          </a:stretch>
        </p:blipFill>
        <p:spPr bwMode="auto">
          <a:xfrm>
            <a:off x="2667000" y="5334000"/>
            <a:ext cx="8540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PORTADA-seminarioIND-CH"/>
          <p:cNvPicPr>
            <a:picLocks noChangeAspect="1" noChangeArrowheads="1"/>
          </p:cNvPicPr>
          <p:nvPr/>
        </p:nvPicPr>
        <p:blipFill>
          <a:blip r:embed="rId17" cstate="print">
            <a:lum bright="16000" contrast="48000"/>
          </a:blip>
          <a:srcRect/>
          <a:stretch>
            <a:fillRect/>
          </a:stretch>
        </p:blipFill>
        <p:spPr bwMode="auto">
          <a:xfrm>
            <a:off x="4267200" y="4572000"/>
            <a:ext cx="1289050" cy="16764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33800" y="5334000"/>
            <a:ext cx="1371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Portada_G_esp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7088" y="4648200"/>
            <a:ext cx="896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6" descr="Portada_Grand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1200" y="5410200"/>
            <a:ext cx="908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7924800" cy="1524000"/>
          </a:xfrm>
        </p:spPr>
        <p:txBody>
          <a:bodyPr/>
          <a:lstStyle/>
          <a:p>
            <a:pPr marL="346075" indent="-346075">
              <a:lnSpc>
                <a:spcPct val="70000"/>
              </a:lnSpc>
            </a:pPr>
            <a:r>
              <a:rPr lang="es-AR" sz="4000" b="1" dirty="0" err="1" smtClean="0">
                <a:solidFill>
                  <a:srgbClr val="3333CC"/>
                </a:solidFill>
              </a:rPr>
              <a:t>Background</a:t>
            </a:r>
            <a:r>
              <a:rPr lang="es-AR" sz="4000" b="1" dirty="0" smtClean="0">
                <a:solidFill>
                  <a:srgbClr val="3333CC"/>
                </a:solidFill>
              </a:rPr>
              <a:t> Framework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6800" y="1371600"/>
            <a:ext cx="7924800" cy="26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spcAft>
                <a:spcPct val="50000"/>
              </a:spcAft>
              <a:buClr>
                <a:schemeClr val="accent2"/>
              </a:buClr>
              <a:buFontTx/>
              <a:buChar char="•"/>
            </a:pPr>
            <a:r>
              <a:rPr lang="en-GB" sz="2400" dirty="0" smtClean="0">
                <a:latin typeface="Times New Roman" pitchFamily="18" charset="0"/>
              </a:rPr>
              <a:t>Latin America is a multiethnic and </a:t>
            </a:r>
            <a:r>
              <a:rPr lang="en-GB" sz="2400" dirty="0" err="1" smtClean="0">
                <a:latin typeface="Times New Roman" pitchFamily="18" charset="0"/>
              </a:rPr>
              <a:t>pluricultural</a:t>
            </a:r>
            <a:r>
              <a:rPr lang="en-GB" sz="2400" dirty="0" smtClean="0">
                <a:latin typeface="Times New Roman" pitchFamily="18" charset="0"/>
              </a:rPr>
              <a:t> region: more than</a:t>
            </a:r>
            <a:r>
              <a:rPr lang="en-GB" sz="2400" b="1" dirty="0" smtClean="0">
                <a:latin typeface="Times New Roman" pitchFamily="18" charset="0"/>
              </a:rPr>
              <a:t> 670 indigenous groups with enormous diversity </a:t>
            </a:r>
            <a:r>
              <a:rPr lang="en-GB" sz="2400" dirty="0" smtClean="0">
                <a:latin typeface="Times New Roman" pitchFamily="18" charset="0"/>
              </a:rPr>
              <a:t> </a:t>
            </a:r>
          </a:p>
          <a:p>
            <a:pPr>
              <a:spcAft>
                <a:spcPct val="50000"/>
              </a:spcAft>
              <a:buClr>
                <a:schemeClr val="accent2"/>
              </a:buClr>
              <a:buFontTx/>
              <a:buChar char="•"/>
            </a:pPr>
            <a:r>
              <a:rPr lang="en-GB" sz="2400" dirty="0" smtClean="0">
                <a:latin typeface="Times New Roman" pitchFamily="18" charset="0"/>
              </a:rPr>
              <a:t>Indigenous </a:t>
            </a:r>
            <a:r>
              <a:rPr lang="en-GB" sz="2400" dirty="0">
                <a:latin typeface="Times New Roman" pitchFamily="18" charset="0"/>
              </a:rPr>
              <a:t>peoples constitute active political and social actors: demands for recognition</a:t>
            </a:r>
          </a:p>
          <a:p>
            <a:pPr>
              <a:spcAft>
                <a:spcPct val="50000"/>
              </a:spcAft>
              <a:buClr>
                <a:schemeClr val="accent2"/>
              </a:buClr>
              <a:buFontTx/>
              <a:buChar char="•"/>
            </a:pP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</a:rPr>
              <a:t>Exists a </a:t>
            </a:r>
            <a:r>
              <a:rPr lang="en-GB" sz="2400" dirty="0">
                <a:latin typeface="Times New Roman" pitchFamily="18" charset="0"/>
              </a:rPr>
              <a:t>minimum standard of </a:t>
            </a:r>
            <a:r>
              <a:rPr lang="en-GB" sz="2400" dirty="0" smtClean="0">
                <a:latin typeface="Times New Roman" pitchFamily="18" charset="0"/>
              </a:rPr>
              <a:t>rights </a:t>
            </a:r>
            <a:r>
              <a:rPr lang="en-GB" sz="2400" dirty="0">
                <a:latin typeface="Times New Roman" pitchFamily="18" charset="0"/>
              </a:rPr>
              <a:t>(ILO Convention No. 169 y United Nations Declaration):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5600" y="4286820"/>
            <a:ext cx="5334000" cy="2246759"/>
          </a:xfrm>
          <a:prstGeom prst="rect">
            <a:avLst/>
          </a:prstGeom>
          <a:solidFill>
            <a:schemeClr val="accent5">
              <a:lumMod val="90000"/>
              <a:alpha val="91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en-GB" sz="2000" dirty="0">
                <a:latin typeface="Times New Roman" pitchFamily="18" charset="0"/>
              </a:rPr>
              <a:t>Right to be free from discrimination; </a:t>
            </a:r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en-GB" sz="2000" dirty="0">
                <a:latin typeface="Times New Roman" pitchFamily="18" charset="0"/>
              </a:rPr>
              <a:t>Right to cultural integrity; </a:t>
            </a:r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en-GB" sz="2000" dirty="0">
                <a:latin typeface="Times New Roman" pitchFamily="18" charset="0"/>
              </a:rPr>
              <a:t>Right to property, use, control and access to lands, territories and resources; </a:t>
            </a:r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en-GB" sz="2000" dirty="0">
                <a:latin typeface="Times New Roman" pitchFamily="18" charset="0"/>
              </a:rPr>
              <a:t>Right to development and social well-being; </a:t>
            </a:r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en-GB" sz="2000" dirty="0">
                <a:latin typeface="Times New Roman" pitchFamily="18" charset="0"/>
              </a:rPr>
              <a:t>Right to political participation, free, previous and informed consent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018 L -0.11615 -0.3435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09800" y="333375"/>
            <a:ext cx="66627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r">
              <a:spcAft>
                <a:spcPct val="50000"/>
              </a:spcAft>
              <a:defRPr/>
            </a:pPr>
            <a:r>
              <a:rPr lang="en-US" sz="3200" b="1" dirty="0" smtClean="0">
                <a:solidFill>
                  <a:srgbClr val="3333CC"/>
                </a:solidFill>
                <a:latin typeface="+mj-lt"/>
                <a:ea typeface="+mj-ea"/>
                <a:cs typeface="+mj-cs"/>
              </a:rPr>
              <a:t>New and increasing demands for information</a:t>
            </a:r>
            <a:endParaRPr lang="es-AR" sz="3200" b="1" dirty="0">
              <a:solidFill>
                <a:srgbClr val="33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0125" y="1752600"/>
            <a:ext cx="7915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demand for information, a recurring theme for governments, indigenous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organizations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and international organizations</a:t>
            </a:r>
            <a:r>
              <a:rPr lang="en-US" sz="23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essential technical tool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for the design, implementation and monitoring of public policy and </a:t>
            </a:r>
            <a:r>
              <a:rPr lang="en-US" sz="23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undeniable political utility</a:t>
            </a:r>
            <a:endParaRPr lang="en-US" sz="23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Importance of socio-demographic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information, </a:t>
            </a:r>
            <a:r>
              <a:rPr lang="en-US" sz="23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specially from census: </a:t>
            </a:r>
            <a:r>
              <a:rPr lang="en-US" sz="23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who, how many and where are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indigenous peoples constitute basic inputs for policies and programs. </a:t>
            </a:r>
          </a:p>
          <a:p>
            <a:pPr marL="342900" indent="-342900" algn="just">
              <a:spcBef>
                <a:spcPct val="5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In particular, </a:t>
            </a:r>
            <a:r>
              <a:rPr lang="en-US" sz="23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demographic dynamics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and their inherent components – fertility, mortality, and migration – </a:t>
            </a:r>
            <a:r>
              <a:rPr lang="en-US" sz="23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sustain </a:t>
            </a:r>
            <a:r>
              <a:rPr lang="en-US" sz="23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biological and </a:t>
            </a:r>
            <a:r>
              <a:rPr lang="en-US" sz="23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socio-cultural reproduction of indigenous peoples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90600" y="2286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6075" marR="0" lvl="0" indent="-346075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</a:t>
            </a:r>
            <a:r>
              <a:rPr kumimoji="0" lang="es-A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sources</a:t>
            </a:r>
            <a:r>
              <a:rPr kumimoji="0" lang="es-AR" sz="4000" b="1" i="0" u="none" strike="noStrike" kern="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AR" sz="4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95400" y="13716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Census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among 20 countries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Latin America,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16 of them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counted indigenous peoples </a:t>
            </a:r>
            <a:r>
              <a:rPr lang="en-US" sz="2600" kern="0" dirty="0" smtClean="0">
                <a:latin typeface="Times New Roman" pitchFamily="18" charset="0"/>
              </a:rPr>
              <a:t>(o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 population) in the 2000 census decade. It</a:t>
            </a:r>
            <a:r>
              <a:rPr lang="en-US" sz="2600" kern="0" dirty="0" smtClean="0">
                <a:latin typeface="Times New Roman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will be 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17  in 2010 decade.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600" b="1" kern="0" dirty="0" smtClean="0">
                <a:solidFill>
                  <a:srgbClr val="0033CC"/>
                </a:solidFill>
                <a:latin typeface="Times New Roman" pitchFamily="18" charset="0"/>
              </a:rPr>
              <a:t>Household and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Demographic and health surveys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8-10 countries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recent surveys (sample size limitations) </a:t>
            </a:r>
          </a:p>
          <a:p>
            <a:pPr marL="342900" lvl="0" indent="-342900" algn="just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Education and health registries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1 country</a:t>
            </a:r>
            <a:r>
              <a:rPr lang="en-US" sz="2600" b="1" kern="0" dirty="0" smtClean="0">
                <a:latin typeface="Times New Roman" pitchFamily="18" charset="0"/>
              </a:rPr>
              <a:t>,  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Brazil </a:t>
            </a:r>
            <a:r>
              <a:rPr lang="en-US" sz="2600" kern="0" dirty="0" smtClean="0">
                <a:latin typeface="Times New Roman" pitchFamily="18" charset="0"/>
              </a:rPr>
              <a:t>with systematic processing.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l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ocal experiences. In health: some advances in 5 countries (Chile,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Colombia, Ecuador, Guatemala, Venezuela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43063" y="727075"/>
          <a:ext cx="6281737" cy="6072188"/>
        </p:xfrm>
        <a:graphic>
          <a:graphicData uri="http://schemas.openxmlformats.org/presentationml/2006/ole">
            <p:oleObj spid="_x0000_s2050" name="Worksheet" r:id="rId4" imgW="2819532" imgH="3276724" progId="Excel.Sheet.8">
              <p:embed/>
            </p:oleObj>
          </a:graphicData>
        </a:graphic>
      </p:graphicFrame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85800" y="76200"/>
            <a:ext cx="807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333CC"/>
                </a:solidFill>
                <a:latin typeface="+mj-lt"/>
                <a:ea typeface="+mj-ea"/>
                <a:cs typeface="+mj-cs"/>
              </a:rPr>
              <a:t>Indigenous Peoples and censuses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143000" y="228600"/>
            <a:ext cx="77454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+mj-lt"/>
                <a:ea typeface="+mj-ea"/>
                <a:cs typeface="+mj-cs"/>
              </a:rPr>
              <a:t>General balance 2010 census  based on international and regional recommendations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873125" y="1259443"/>
            <a:ext cx="804227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FontTx/>
              <a:buChar char="-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Self –identification criteria: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review and improvement of the questions , all countries.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Other dimensions, as indigenous language, territories and ancestors, cultural perspective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improvement and new questions (Ex. Brazil, Chile, Ecuador, Mexico)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Cartography that allows the reconstruction of indigenous territories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ex. Brazil and Costa Rica.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Census process, participation, training, campaigns and institutionalization: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important improvement!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4572000" y="301621"/>
          <a:ext cx="4114800" cy="6403979"/>
        </p:xfrm>
        <a:graphic>
          <a:graphicData uri="http://schemas.openxmlformats.org/presentationml/2006/ole">
            <p:oleObj spid="_x0000_s52226" name="Worksheet" r:id="rId4" imgW="1952752" imgH="3038372" progId="Excel.Sheet.8">
              <p:embed/>
            </p:oleObj>
          </a:graphicData>
        </a:graphic>
      </p:graphicFrame>
      <p:sp>
        <p:nvSpPr>
          <p:cNvPr id="41534" name="Rectangle 574"/>
          <p:cNvSpPr>
            <a:spLocks noChangeArrowheads="1"/>
          </p:cNvSpPr>
          <p:nvPr/>
        </p:nvSpPr>
        <p:spPr bwMode="auto">
          <a:xfrm>
            <a:off x="762000" y="1752600"/>
            <a:ext cx="3810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smtClean="0">
                <a:solidFill>
                  <a:srgbClr val="0033CC"/>
                </a:solidFill>
                <a:latin typeface="+mn-lt"/>
              </a:rPr>
              <a:t>Indigenous population more than 28 </a:t>
            </a:r>
            <a:r>
              <a:rPr lang="en-US" sz="2600" b="1" smtClean="0">
                <a:solidFill>
                  <a:srgbClr val="0033CC"/>
                </a:solidFill>
                <a:latin typeface="+mn-lt"/>
              </a:rPr>
              <a:t>millon,   </a:t>
            </a:r>
            <a:r>
              <a:rPr lang="en-US" sz="2600" b="1" smtClean="0">
                <a:solidFill>
                  <a:srgbClr val="0033CC"/>
                </a:solidFill>
                <a:latin typeface="+mn-lt"/>
              </a:rPr>
              <a:t>2000 census decade</a:t>
            </a:r>
            <a:endParaRPr lang="en-US" sz="2600" b="1">
              <a:solidFill>
                <a:srgbClr val="0033CC"/>
              </a:solidFill>
              <a:latin typeface="+mn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74"/>
          <p:cNvSpPr>
            <a:spLocks noChangeArrowheads="1"/>
          </p:cNvSpPr>
          <p:nvPr/>
        </p:nvSpPr>
        <p:spPr bwMode="auto">
          <a:xfrm>
            <a:off x="1143000" y="381000"/>
            <a:ext cx="7391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solidFill>
                  <a:srgbClr val="0033CC"/>
                </a:solidFill>
                <a:latin typeface="+mn-lt"/>
              </a:rPr>
              <a:t>Indigenous population, 2010 decade: growth due to demographic components and an increase in self-identification</a:t>
            </a:r>
            <a:endParaRPr lang="en-US" sz="2600" b="1" dirty="0">
              <a:solidFill>
                <a:srgbClr val="0033CC"/>
              </a:solidFill>
              <a:latin typeface="+mn-lt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295400" y="1972512"/>
          <a:ext cx="7347545" cy="4275888"/>
        </p:xfrm>
        <a:graphic>
          <a:graphicData uri="http://schemas.openxmlformats.org/presentationml/2006/ole">
            <p:oleObj spid="_x0000_s54275" name="Worksheet" r:id="rId4" imgW="4009972" imgH="2333576" progId="Excel.Sheet.8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20" name="Text Box 516"/>
          <p:cNvSpPr txBox="1">
            <a:spLocks noChangeArrowheads="1"/>
          </p:cNvSpPr>
          <p:nvPr/>
        </p:nvSpPr>
        <p:spPr bwMode="auto">
          <a:xfrm>
            <a:off x="1600200" y="762000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Indigenous</a:t>
            </a:r>
            <a:endParaRPr lang="en-US" sz="1600" b="1" dirty="0"/>
          </a:p>
        </p:txBody>
      </p:sp>
      <p:sp>
        <p:nvSpPr>
          <p:cNvPr id="47621" name="Text Box 517"/>
          <p:cNvSpPr txBox="1">
            <a:spLocks noChangeArrowheads="1"/>
          </p:cNvSpPr>
          <p:nvPr/>
        </p:nvSpPr>
        <p:spPr bwMode="auto">
          <a:xfrm>
            <a:off x="1600200" y="388620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 dirty="0" smtClean="0"/>
              <a:t>Non </a:t>
            </a:r>
            <a:r>
              <a:rPr lang="es-ES_tradnl" sz="1600" b="1" dirty="0" err="1" smtClean="0"/>
              <a:t>Indigenous</a:t>
            </a:r>
            <a:endParaRPr lang="es-ES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76400" y="152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0033CC"/>
                </a:solidFill>
              </a:rPr>
              <a:t>Panama</a:t>
            </a:r>
            <a:r>
              <a:rPr lang="es-ES" sz="2000" b="1" dirty="0" smtClean="0">
                <a:solidFill>
                  <a:srgbClr val="0033CC"/>
                </a:solidFill>
              </a:rPr>
              <a:t> 2000</a:t>
            </a:r>
            <a:endParaRPr lang="es-ES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304800" y="1168946"/>
          <a:ext cx="4114800" cy="260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81000" y="4322762"/>
          <a:ext cx="4140200" cy="253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Ecuador </a:t>
            </a:r>
            <a:r>
              <a:rPr lang="en-US" sz="20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2001</a:t>
            </a:r>
            <a:endParaRPr lang="en-US" sz="2000" b="1" dirty="0">
              <a:solidFill>
                <a:srgbClr val="0033CC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670" y="1143000"/>
            <a:ext cx="369833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16"/>
          <p:cNvSpPr txBox="1">
            <a:spLocks noChangeArrowheads="1"/>
          </p:cNvSpPr>
          <p:nvPr/>
        </p:nvSpPr>
        <p:spPr bwMode="auto">
          <a:xfrm>
            <a:off x="5943600" y="762000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Indigenous</a:t>
            </a:r>
            <a:endParaRPr lang="en-US" sz="16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4680" y="4343400"/>
            <a:ext cx="358831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517"/>
          <p:cNvSpPr txBox="1">
            <a:spLocks noChangeArrowheads="1"/>
          </p:cNvSpPr>
          <p:nvPr/>
        </p:nvSpPr>
        <p:spPr bwMode="auto">
          <a:xfrm>
            <a:off x="6096000" y="381000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 dirty="0" smtClean="0"/>
              <a:t>Non </a:t>
            </a:r>
            <a:r>
              <a:rPr lang="es-ES_tradnl" sz="1600" b="1" dirty="0" err="1" smtClean="0"/>
              <a:t>Indigenous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Custom Design">
  <a:themeElements>
    <a:clrScheme name="8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Custom Design">
  <a:themeElements>
    <a:clrScheme name="1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pulento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738</Words>
  <Application>Microsoft Office PowerPoint</Application>
  <PresentationFormat>Presentación en pantalla (4:3)</PresentationFormat>
  <Paragraphs>112</Paragraphs>
  <Slides>19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7_Custom Design</vt:lpstr>
      <vt:lpstr>8_Custom Design</vt:lpstr>
      <vt:lpstr>13_Custom Design</vt:lpstr>
      <vt:lpstr>Worksheet</vt:lpstr>
      <vt:lpstr>Indigenous Peoples and Population Dynamics in Latin America</vt:lpstr>
      <vt:lpstr>Background Framework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Recuperación demográfica y fecundidad: entre derechos individuales y colectivos</vt:lpstr>
      <vt:lpstr>Diapositiva 13</vt:lpstr>
      <vt:lpstr>Diapositiva 14</vt:lpstr>
      <vt:lpstr>Diapositiva 15</vt:lpstr>
      <vt:lpstr>Percentage of  indigenous migrants between major administrative divisions in the five years prior to the census, by age groups</vt:lpstr>
      <vt:lpstr>Diapositiva 17</vt:lpstr>
      <vt:lpstr>Diapositiva 18</vt:lpstr>
      <vt:lpstr>Thank you</vt:lpstr>
    </vt:vector>
  </TitlesOfParts>
  <Company>CEPAL, Naciones Unidas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Fabiana Del Popolo</dc:creator>
  <cp:lastModifiedBy>Faubus</cp:lastModifiedBy>
  <cp:revision>101</cp:revision>
  <dcterms:created xsi:type="dcterms:W3CDTF">2009-06-03T21:20:53Z</dcterms:created>
  <dcterms:modified xsi:type="dcterms:W3CDTF">2011-11-21T14:03:56Z</dcterms:modified>
</cp:coreProperties>
</file>